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44"/>
  </p:notesMasterIdLst>
  <p:sldIdLst>
    <p:sldId id="256" r:id="rId2"/>
    <p:sldId id="258" r:id="rId3"/>
    <p:sldId id="259" r:id="rId4"/>
    <p:sldId id="286" r:id="rId5"/>
    <p:sldId id="291" r:id="rId6"/>
    <p:sldId id="260" r:id="rId7"/>
    <p:sldId id="261" r:id="rId8"/>
    <p:sldId id="292" r:id="rId9"/>
    <p:sldId id="267" r:id="rId10"/>
    <p:sldId id="280" r:id="rId11"/>
    <p:sldId id="281" r:id="rId12"/>
    <p:sldId id="283" r:id="rId13"/>
    <p:sldId id="284" r:id="rId14"/>
    <p:sldId id="282" r:id="rId15"/>
    <p:sldId id="307" r:id="rId16"/>
    <p:sldId id="263" r:id="rId17"/>
    <p:sldId id="264" r:id="rId18"/>
    <p:sldId id="265" r:id="rId19"/>
    <p:sldId id="266" r:id="rId20"/>
    <p:sldId id="279" r:id="rId21"/>
    <p:sldId id="300" r:id="rId22"/>
    <p:sldId id="268" r:id="rId23"/>
    <p:sldId id="269" r:id="rId24"/>
    <p:sldId id="272" r:id="rId25"/>
    <p:sldId id="274" r:id="rId26"/>
    <p:sldId id="275" r:id="rId27"/>
    <p:sldId id="276" r:id="rId28"/>
    <p:sldId id="293" r:id="rId29"/>
    <p:sldId id="273" r:id="rId30"/>
    <p:sldId id="294" r:id="rId31"/>
    <p:sldId id="302" r:id="rId32"/>
    <p:sldId id="303" r:id="rId33"/>
    <p:sldId id="309" r:id="rId34"/>
    <p:sldId id="306" r:id="rId35"/>
    <p:sldId id="290" r:id="rId36"/>
    <p:sldId id="310" r:id="rId37"/>
    <p:sldId id="308" r:id="rId38"/>
    <p:sldId id="295" r:id="rId39"/>
    <p:sldId id="305" r:id="rId40"/>
    <p:sldId id="304" r:id="rId41"/>
    <p:sldId id="301" r:id="rId42"/>
    <p:sldId id="29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91" autoAdjust="0"/>
    <p:restoredTop sz="94660"/>
  </p:normalViewPr>
  <p:slideViewPr>
    <p:cSldViewPr>
      <p:cViewPr varScale="1">
        <p:scale>
          <a:sx n="41" d="100"/>
          <a:sy n="41" d="100"/>
        </p:scale>
        <p:origin x="-666"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975E56-A8E8-4CBB-A1C3-A8747D1D846C}" type="datetimeFigureOut">
              <a:rPr lang="en-US" smtClean="0"/>
              <a:pPr/>
              <a:t>7/12/2010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63573-F853-4FD6-B898-D1B41031447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6E64C24-2122-4FAB-A287-57BAFE903888}"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D63573-F853-4FD6-B898-D1B41031447C}"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D63573-F853-4FD6-B898-D1B41031447C}" type="slidenum">
              <a:rPr lang="en-US" smtClean="0"/>
              <a:pPr/>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D63573-F853-4FD6-B898-D1B41031447C}" type="slidenum">
              <a:rPr lang="en-US" smtClean="0"/>
              <a:pPr/>
              <a:t>23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DD63573-F853-4FD6-B898-D1B41031447C}" type="slidenum">
              <a:rPr lang="en-US" smtClean="0"/>
              <a:pPr/>
              <a:t>25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A5D7D27E-5FDC-402C-8E1E-48B75314AB0B}" type="datetimeFigureOut">
              <a:rPr lang="en-US" smtClean="0"/>
              <a:pPr/>
              <a:t>7/12/2010</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ECB9D9DA-E901-48ED-9803-E8A037043C7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5D7D27E-5FDC-402C-8E1E-48B75314AB0B}" type="datetimeFigureOut">
              <a:rPr lang="en-US" smtClean="0"/>
              <a:pPr/>
              <a:t>7/12/2010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CB9D9DA-E901-48ED-9803-E8A037043C7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A5D7D27E-5FDC-402C-8E1E-48B75314AB0B}" type="datetimeFigureOut">
              <a:rPr lang="en-US" smtClean="0"/>
              <a:pPr/>
              <a:t>7/12/2010</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ECB9D9DA-E901-48ED-9803-E8A037043C7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5D7D27E-5FDC-402C-8E1E-48B75314AB0B}" type="datetimeFigureOut">
              <a:rPr lang="en-US" smtClean="0"/>
              <a:pPr/>
              <a:t>7/12/2010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CB9D9DA-E901-48ED-9803-E8A037043C7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A5D7D27E-5FDC-402C-8E1E-48B75314AB0B}" type="datetimeFigureOut">
              <a:rPr lang="en-US" smtClean="0"/>
              <a:pPr/>
              <a:t>7/12/2010</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ECB9D9DA-E901-48ED-9803-E8A037043C7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5D7D27E-5FDC-402C-8E1E-48B75314AB0B}" type="datetimeFigureOut">
              <a:rPr lang="en-US" smtClean="0"/>
              <a:pPr/>
              <a:t>7/12/2010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CB9D9DA-E901-48ED-9803-E8A037043C7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5D7D27E-5FDC-402C-8E1E-48B75314AB0B}" type="datetimeFigureOut">
              <a:rPr lang="en-US" smtClean="0"/>
              <a:pPr/>
              <a:t>7/12/2010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CB9D9DA-E901-48ED-9803-E8A037043C7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5D7D27E-5FDC-402C-8E1E-48B75314AB0B}" type="datetimeFigureOut">
              <a:rPr lang="en-US" smtClean="0"/>
              <a:pPr/>
              <a:t>7/12/2010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CB9D9DA-E901-48ED-9803-E8A037043C7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A5D7D27E-5FDC-402C-8E1E-48B75314AB0B}" type="datetimeFigureOut">
              <a:rPr lang="en-US" smtClean="0"/>
              <a:pPr/>
              <a:t>7/12/2010</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ECB9D9DA-E901-48ED-9803-E8A037043C7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5D7D27E-5FDC-402C-8E1E-48B75314AB0B}" type="datetimeFigureOut">
              <a:rPr lang="en-US" smtClean="0"/>
              <a:pPr/>
              <a:t>7/12/2010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CB9D9DA-E901-48ED-9803-E8A037043C7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A5D7D27E-5FDC-402C-8E1E-48B75314AB0B}" type="datetimeFigureOut">
              <a:rPr lang="en-US" smtClean="0"/>
              <a:pPr/>
              <a:t>7/12/2010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CB9D9DA-E901-48ED-9803-E8A037043C74}"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A5D7D27E-5FDC-402C-8E1E-48B75314AB0B}" type="datetimeFigureOut">
              <a:rPr lang="en-US" smtClean="0"/>
              <a:pPr/>
              <a:t>7/12/2010</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ECB9D9DA-E901-48ED-9803-E8A037043C7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3.xml"/><Relationship Id="rId7" Type="http://schemas.openxmlformats.org/officeDocument/2006/relationships/slide" Target="slide3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23.xml"/><Relationship Id="rId4" Type="http://schemas.openxmlformats.org/officeDocument/2006/relationships/slide" Target="slide16.xml"/><Relationship Id="rId9" Type="http://schemas.openxmlformats.org/officeDocument/2006/relationships/image" Target="../media/image2.gif"/></Relationships>
</file>

<file path=ppt/slides/_rels/slide2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4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wmf"/><Relationship Id="rId4" Type="http://schemas.openxmlformats.org/officeDocument/2006/relationships/slide" Target="slide2.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4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 Target="slide39.xml"/><Relationship Id="rId2" Type="http://schemas.openxmlformats.org/officeDocument/2006/relationships/slide" Target="slide40.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3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33.xml"/><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wmf"/><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How Common Systemic </a:t>
            </a:r>
            <a:r>
              <a:rPr lang="en-US" smtClean="0"/>
              <a:t>Diseases </a:t>
            </a:r>
            <a:r>
              <a:rPr lang="en-US" smtClean="0"/>
              <a:t>Affect </a:t>
            </a:r>
            <a:r>
              <a:rPr lang="en-US" dirty="0" smtClean="0"/>
              <a:t>the </a:t>
            </a:r>
            <a:br>
              <a:rPr lang="en-US" dirty="0" smtClean="0"/>
            </a:br>
            <a:r>
              <a:rPr lang="en-US" dirty="0" smtClean="0"/>
              <a:t>Neurological Condition</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Stephanie </a:t>
            </a:r>
            <a:r>
              <a:rPr lang="en-US" dirty="0" err="1" smtClean="0"/>
              <a:t>Essma</a:t>
            </a:r>
            <a:endParaRPr lang="en-US" dirty="0" smtClean="0"/>
          </a:p>
          <a:p>
            <a:r>
              <a:rPr lang="en-US" dirty="0" err="1" smtClean="0"/>
              <a:t>Alverno</a:t>
            </a:r>
            <a:r>
              <a:rPr lang="en-US" dirty="0" smtClean="0"/>
              <a:t> College</a:t>
            </a:r>
          </a:p>
          <a:p>
            <a:r>
              <a:rPr lang="en-US" dirty="0" smtClean="0"/>
              <a:t>MSN 621</a:t>
            </a:r>
          </a:p>
          <a:p>
            <a:r>
              <a:rPr lang="en-US" dirty="0" smtClean="0"/>
              <a:t>Spring 2010</a:t>
            </a:r>
            <a:endParaRPr lang="en-US" dirty="0"/>
          </a:p>
        </p:txBody>
      </p:sp>
      <p:grpSp>
        <p:nvGrpSpPr>
          <p:cNvPr id="8" name="Group 7"/>
          <p:cNvGrpSpPr/>
          <p:nvPr/>
        </p:nvGrpSpPr>
        <p:grpSpPr>
          <a:xfrm>
            <a:off x="8001000" y="6324600"/>
            <a:ext cx="1143000" cy="533400"/>
            <a:chOff x="7620000" y="6248400"/>
            <a:chExt cx="1524000" cy="609600"/>
          </a:xfrm>
        </p:grpSpPr>
        <p:sp>
          <p:nvSpPr>
            <p:cNvPr id="9" name="Action Button: Forward or Next 8">
              <a:hlinkClick r:id="" action="ppaction://hlinkshowjump?jump=nextslide" highlightClick="1"/>
            </p:cNvPr>
            <p:cNvSpPr/>
            <p:nvPr/>
          </p:nvSpPr>
          <p:spPr>
            <a:xfrm>
              <a:off x="8305800" y="6248400"/>
              <a:ext cx="8382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Home 9">
              <a:hlinkClick r:id="rId2" action="ppaction://hlinksldjump" highlightClick="1"/>
            </p:cNvPr>
            <p:cNvSpPr/>
            <p:nvPr/>
          </p:nvSpPr>
          <p:spPr>
            <a:xfrm>
              <a:off x="7620000" y="624840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Diabetes Mellitus</a:t>
            </a:r>
            <a:endParaRPr lang="en-US" dirty="0"/>
          </a:p>
        </p:txBody>
      </p:sp>
      <p:sp>
        <p:nvSpPr>
          <p:cNvPr id="3" name="Content Placeholder 2"/>
          <p:cNvSpPr>
            <a:spLocks noGrp="1"/>
          </p:cNvSpPr>
          <p:nvPr>
            <p:ph idx="1"/>
          </p:nvPr>
        </p:nvSpPr>
        <p:spPr/>
        <p:txBody>
          <a:bodyPr>
            <a:normAutofit lnSpcReduction="10000"/>
          </a:bodyPr>
          <a:lstStyle/>
          <a:p>
            <a:r>
              <a:rPr lang="en-US" dirty="0" smtClean="0"/>
              <a:t>Diabetes is a chronic disease characterized by abnormally high levels of sugar glucose in the blood.</a:t>
            </a:r>
          </a:p>
          <a:p>
            <a:pPr lvl="1"/>
            <a:r>
              <a:rPr lang="en-US" dirty="0" smtClean="0"/>
              <a:t>Due to either inadequate production of insulin from the pancreas OR decreased sensitivity of cells to insulin.</a:t>
            </a:r>
          </a:p>
          <a:p>
            <a:r>
              <a:rPr lang="en-US" dirty="0" smtClean="0"/>
              <a:t>Incidence and prevalence of diabetes increase with age and has a genetic predisposition </a:t>
            </a:r>
          </a:p>
          <a:p>
            <a:r>
              <a:rPr lang="en-US" dirty="0" smtClean="0"/>
              <a:t>It may also be influenced by lifestyle factors such as poor appetite, lack of exercise, and obesity. </a:t>
            </a:r>
            <a:endParaRPr lang="en-US" dirty="0"/>
          </a:p>
        </p:txBody>
      </p:sp>
      <p:pic>
        <p:nvPicPr>
          <p:cNvPr id="3074" name="Picture 2" descr="C:\Documents and Settings\essmasm\Local Settings\Temporary Internet Files\Content.IE5\8GQKURC9\MC900438809[1].jpg"/>
          <p:cNvPicPr>
            <a:picLocks noChangeAspect="1" noChangeArrowheads="1"/>
          </p:cNvPicPr>
          <p:nvPr/>
        </p:nvPicPr>
        <p:blipFill>
          <a:blip r:embed="rId2" cstate="print"/>
          <a:srcRect/>
          <a:stretch>
            <a:fillRect/>
          </a:stretch>
        </p:blipFill>
        <p:spPr bwMode="auto">
          <a:xfrm>
            <a:off x="5334000" y="228600"/>
            <a:ext cx="2584704" cy="1371600"/>
          </a:xfrm>
          <a:prstGeom prst="rect">
            <a:avLst/>
          </a:prstGeom>
          <a:noFill/>
        </p:spPr>
      </p:pic>
      <p:grpSp>
        <p:nvGrpSpPr>
          <p:cNvPr id="5" name="Group 4"/>
          <p:cNvGrpSpPr/>
          <p:nvPr/>
        </p:nvGrpSpPr>
        <p:grpSpPr>
          <a:xfrm>
            <a:off x="7315200" y="6324600"/>
            <a:ext cx="1828800" cy="533400"/>
            <a:chOff x="6705600" y="6248400"/>
            <a:chExt cx="2438400" cy="609600"/>
          </a:xfrm>
        </p:grpSpPr>
        <p:sp>
          <p:nvSpPr>
            <p:cNvPr id="6" name="Action Button: Forward or Next 5">
              <a:hlinkClick r:id="" action="ppaction://hlinkshowjump?jump=nextslide" highlightClick="1"/>
            </p:cNvPr>
            <p:cNvSpPr/>
            <p:nvPr/>
          </p:nvSpPr>
          <p:spPr>
            <a:xfrm>
              <a:off x="8305800" y="6248400"/>
              <a:ext cx="8382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rId3" action="ppaction://hlinksldjump" highlightClick="1"/>
            </p:cNvPr>
            <p:cNvSpPr/>
            <p:nvPr/>
          </p:nvSpPr>
          <p:spPr>
            <a:xfrm>
              <a:off x="7620000" y="624840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Back or Previous 7">
              <a:hlinkClick r:id="" action="ppaction://hlinkshowjump?jump=previousslide" highlightClick="1"/>
            </p:cNvPr>
            <p:cNvSpPr/>
            <p:nvPr/>
          </p:nvSpPr>
          <p:spPr>
            <a:xfrm>
              <a:off x="6705600" y="6248400"/>
              <a:ext cx="9144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0" y="6488668"/>
            <a:ext cx="4572000" cy="369332"/>
          </a:xfrm>
          <a:prstGeom prst="rect">
            <a:avLst/>
          </a:prstGeom>
        </p:spPr>
        <p:txBody>
          <a:bodyPr>
            <a:spAutoFit/>
          </a:bodyPr>
          <a:lstStyle/>
          <a:p>
            <a:r>
              <a:rPr lang="en-US" i="1" dirty="0" smtClean="0"/>
              <a:t>(Garcia, </a:t>
            </a:r>
            <a:r>
              <a:rPr lang="en-US" i="1" dirty="0" err="1" smtClean="0"/>
              <a:t>Strub</a:t>
            </a:r>
            <a:r>
              <a:rPr lang="en-US" i="1" dirty="0" smtClean="0"/>
              <a:t>, </a:t>
            </a:r>
            <a:r>
              <a:rPr lang="en-US" i="1" dirty="0" err="1" smtClean="0"/>
              <a:t>Wiesberg</a:t>
            </a:r>
            <a:r>
              <a:rPr lang="en-US" i="1" dirty="0" smtClean="0"/>
              <a:t>, 2008)  </a:t>
            </a:r>
            <a:endParaRPr lang="en-US" dirty="0"/>
          </a:p>
        </p:txBody>
      </p:sp>
      <p:sp>
        <p:nvSpPr>
          <p:cNvPr id="10" name="Rectangle 9"/>
          <p:cNvSpPr/>
          <p:nvPr/>
        </p:nvSpPr>
        <p:spPr>
          <a:xfrm>
            <a:off x="3429000" y="6488668"/>
            <a:ext cx="2019335" cy="369332"/>
          </a:xfrm>
          <a:prstGeom prst="rect">
            <a:avLst/>
          </a:prstGeom>
        </p:spPr>
        <p:txBody>
          <a:bodyPr wrap="none">
            <a:spAutoFit/>
          </a:bodyPr>
          <a:lstStyle/>
          <a:p>
            <a:r>
              <a:rPr lang="en-US" i="1" dirty="0" smtClean="0"/>
              <a:t>(Wikipedia, 2010)</a:t>
            </a:r>
            <a:endParaRPr lang="en-US" dirty="0"/>
          </a:p>
        </p:txBody>
      </p:sp>
      <p:sp>
        <p:nvSpPr>
          <p:cNvPr id="11" name="Rectangle 10"/>
          <p:cNvSpPr/>
          <p:nvPr/>
        </p:nvSpPr>
        <p:spPr>
          <a:xfrm>
            <a:off x="5257800" y="6488668"/>
            <a:ext cx="3281668" cy="369332"/>
          </a:xfrm>
          <a:prstGeom prst="rect">
            <a:avLst/>
          </a:prstGeom>
        </p:spPr>
        <p:txBody>
          <a:bodyPr wrap="none">
            <a:spAutoFit/>
          </a:bodyPr>
          <a:lstStyle/>
          <a:p>
            <a:r>
              <a:rPr lang="en-US" i="1" dirty="0" smtClean="0"/>
              <a:t>(Microsoft Word Images,2010)</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Diabetes Mellitus</a:t>
            </a:r>
            <a:endParaRPr lang="en-US" dirty="0"/>
          </a:p>
        </p:txBody>
      </p:sp>
      <p:sp>
        <p:nvSpPr>
          <p:cNvPr id="3" name="Content Placeholder 2"/>
          <p:cNvSpPr>
            <a:spLocks noGrp="1"/>
          </p:cNvSpPr>
          <p:nvPr>
            <p:ph idx="1"/>
          </p:nvPr>
        </p:nvSpPr>
        <p:spPr/>
        <p:txBody>
          <a:bodyPr/>
          <a:lstStyle/>
          <a:p>
            <a:r>
              <a:rPr lang="en-US" dirty="0" smtClean="0"/>
              <a:t>Age is a factor with diabetes because older people tend to</a:t>
            </a:r>
          </a:p>
          <a:p>
            <a:pPr lvl="1"/>
            <a:r>
              <a:rPr lang="en-US" dirty="0" smtClean="0"/>
              <a:t>Have coexisting illnesses</a:t>
            </a:r>
          </a:p>
          <a:p>
            <a:pPr lvl="1"/>
            <a:r>
              <a:rPr lang="en-US" dirty="0" smtClean="0"/>
              <a:t>Take drugs that interfere with glucose metabolism</a:t>
            </a:r>
          </a:p>
          <a:p>
            <a:pPr lvl="1"/>
            <a:r>
              <a:rPr lang="en-US" dirty="0" smtClean="0"/>
              <a:t>Tend to have an increase in weight</a:t>
            </a:r>
          </a:p>
          <a:p>
            <a:pPr lvl="1"/>
            <a:r>
              <a:rPr lang="en-US" dirty="0" smtClean="0"/>
              <a:t>Decrease their physical activity</a:t>
            </a:r>
          </a:p>
          <a:p>
            <a:pPr lvl="1"/>
            <a:r>
              <a:rPr lang="en-US" dirty="0" smtClean="0"/>
              <a:t>Have a poor diet</a:t>
            </a:r>
          </a:p>
          <a:p>
            <a:pPr lvl="1"/>
            <a:endParaRPr lang="en-US" dirty="0"/>
          </a:p>
        </p:txBody>
      </p:sp>
      <p:pic>
        <p:nvPicPr>
          <p:cNvPr id="4098" name="Picture 2" descr="C:\Documents and Settings\essmasm\Local Settings\Temporary Internet Files\Content.IE5\H1F4527S\MP900444005[1].jpg"/>
          <p:cNvPicPr>
            <a:picLocks noChangeAspect="1" noChangeArrowheads="1"/>
          </p:cNvPicPr>
          <p:nvPr/>
        </p:nvPicPr>
        <p:blipFill>
          <a:blip r:embed="rId2" cstate="print"/>
          <a:srcRect/>
          <a:stretch>
            <a:fillRect/>
          </a:stretch>
        </p:blipFill>
        <p:spPr bwMode="auto">
          <a:xfrm>
            <a:off x="2895600" y="4876800"/>
            <a:ext cx="2819400" cy="1628503"/>
          </a:xfrm>
          <a:prstGeom prst="rect">
            <a:avLst/>
          </a:prstGeom>
          <a:noFill/>
        </p:spPr>
      </p:pic>
      <p:grpSp>
        <p:nvGrpSpPr>
          <p:cNvPr id="6" name="Group 5"/>
          <p:cNvGrpSpPr/>
          <p:nvPr/>
        </p:nvGrpSpPr>
        <p:grpSpPr>
          <a:xfrm>
            <a:off x="7315200" y="6324600"/>
            <a:ext cx="1828800" cy="533400"/>
            <a:chOff x="6705600" y="6248400"/>
            <a:chExt cx="2438400" cy="609600"/>
          </a:xfrm>
        </p:grpSpPr>
        <p:sp>
          <p:nvSpPr>
            <p:cNvPr id="7" name="Action Button: Forward or Next 6">
              <a:hlinkClick r:id="" action="ppaction://hlinkshowjump?jump=nextslide" highlightClick="1"/>
            </p:cNvPr>
            <p:cNvSpPr/>
            <p:nvPr/>
          </p:nvSpPr>
          <p:spPr>
            <a:xfrm>
              <a:off x="8305800" y="6248400"/>
              <a:ext cx="8382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Home 7">
              <a:hlinkClick r:id="rId3" action="ppaction://hlinksldjump" highlightClick="1"/>
            </p:cNvPr>
            <p:cNvSpPr/>
            <p:nvPr/>
          </p:nvSpPr>
          <p:spPr>
            <a:xfrm>
              <a:off x="7620000" y="624840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Back or Previous 8">
              <a:hlinkClick r:id="" action="ppaction://hlinkshowjump?jump=previousslide" highlightClick="1"/>
            </p:cNvPr>
            <p:cNvSpPr/>
            <p:nvPr/>
          </p:nvSpPr>
          <p:spPr>
            <a:xfrm>
              <a:off x="6705600" y="6248400"/>
              <a:ext cx="9144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0" y="6488668"/>
            <a:ext cx="2019335" cy="369332"/>
          </a:xfrm>
          <a:prstGeom prst="rect">
            <a:avLst/>
          </a:prstGeom>
        </p:spPr>
        <p:txBody>
          <a:bodyPr wrap="none">
            <a:spAutoFit/>
          </a:bodyPr>
          <a:lstStyle/>
          <a:p>
            <a:r>
              <a:rPr lang="en-US" i="1" dirty="0" smtClean="0"/>
              <a:t>(Wikipedia, 2010)</a:t>
            </a:r>
            <a:endParaRPr lang="en-US" dirty="0"/>
          </a:p>
        </p:txBody>
      </p:sp>
      <p:sp>
        <p:nvSpPr>
          <p:cNvPr id="11" name="Rectangle 10"/>
          <p:cNvSpPr/>
          <p:nvPr/>
        </p:nvSpPr>
        <p:spPr>
          <a:xfrm>
            <a:off x="1828800" y="6488668"/>
            <a:ext cx="1919436" cy="369332"/>
          </a:xfrm>
          <a:prstGeom prst="rect">
            <a:avLst/>
          </a:prstGeom>
        </p:spPr>
        <p:txBody>
          <a:bodyPr wrap="none">
            <a:spAutoFit/>
          </a:bodyPr>
          <a:lstStyle/>
          <a:p>
            <a:r>
              <a:rPr lang="en-US" i="1" dirty="0" smtClean="0"/>
              <a:t> (</a:t>
            </a:r>
            <a:r>
              <a:rPr lang="en-US" i="1" dirty="0" err="1" smtClean="0"/>
              <a:t>Meneilly</a:t>
            </a:r>
            <a:r>
              <a:rPr lang="en-US" i="1" dirty="0" smtClean="0"/>
              <a:t>, 2010)</a:t>
            </a:r>
            <a:endParaRPr lang="en-US" dirty="0"/>
          </a:p>
        </p:txBody>
      </p:sp>
      <p:sp>
        <p:nvSpPr>
          <p:cNvPr id="12" name="TextBox 11"/>
          <p:cNvSpPr txBox="1"/>
          <p:nvPr/>
        </p:nvSpPr>
        <p:spPr>
          <a:xfrm>
            <a:off x="5943600" y="3352800"/>
            <a:ext cx="2286000" cy="1200329"/>
          </a:xfrm>
          <a:prstGeom prst="rect">
            <a:avLst/>
          </a:prstGeom>
          <a:noFill/>
        </p:spPr>
        <p:txBody>
          <a:bodyPr wrap="square" rtlCol="0">
            <a:spAutoFit/>
          </a:bodyPr>
          <a:lstStyle/>
          <a:p>
            <a:r>
              <a:rPr lang="en-US" dirty="0" smtClean="0">
                <a:solidFill>
                  <a:srgbClr val="0070C0"/>
                </a:solidFill>
              </a:rPr>
              <a:t>All of these issues make elderly more susceptible to health problems.</a:t>
            </a:r>
            <a:endParaRPr lang="en-US" dirty="0">
              <a:solidFill>
                <a:srgbClr val="0070C0"/>
              </a:solidFill>
            </a:endParaRPr>
          </a:p>
        </p:txBody>
      </p:sp>
      <p:sp>
        <p:nvSpPr>
          <p:cNvPr id="13" name="Rectangle 12"/>
          <p:cNvSpPr/>
          <p:nvPr/>
        </p:nvSpPr>
        <p:spPr>
          <a:xfrm>
            <a:off x="3505200" y="6488668"/>
            <a:ext cx="3281668" cy="369332"/>
          </a:xfrm>
          <a:prstGeom prst="rect">
            <a:avLst/>
          </a:prstGeom>
        </p:spPr>
        <p:txBody>
          <a:bodyPr wrap="none">
            <a:spAutoFit/>
          </a:bodyPr>
          <a:lstStyle/>
          <a:p>
            <a:r>
              <a:rPr lang="en-US" i="1" dirty="0" smtClean="0"/>
              <a:t>(Microsoft Word Images,2010)</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Documents and Settings\essmasm\Local Settings\Temporary Internet Files\Content.IE5\7YMEJSVE\MP900430792[1].jpg"/>
          <p:cNvPicPr>
            <a:picLocks noChangeAspect="1" noChangeArrowheads="1"/>
          </p:cNvPicPr>
          <p:nvPr/>
        </p:nvPicPr>
        <p:blipFill>
          <a:blip r:embed="rId2" cstate="print"/>
          <a:srcRect/>
          <a:stretch>
            <a:fillRect/>
          </a:stretch>
        </p:blipFill>
        <p:spPr bwMode="auto">
          <a:xfrm>
            <a:off x="3352800" y="5410200"/>
            <a:ext cx="2057400" cy="1447800"/>
          </a:xfrm>
          <a:prstGeom prst="rect">
            <a:avLst/>
          </a:prstGeom>
          <a:noFill/>
        </p:spPr>
      </p:pic>
      <p:sp>
        <p:nvSpPr>
          <p:cNvPr id="2" name="Title 1"/>
          <p:cNvSpPr>
            <a:spLocks noGrp="1"/>
          </p:cNvSpPr>
          <p:nvPr>
            <p:ph type="title"/>
          </p:nvPr>
        </p:nvSpPr>
        <p:spPr>
          <a:xfrm>
            <a:off x="533400" y="228600"/>
            <a:ext cx="7239000" cy="1143000"/>
          </a:xfrm>
        </p:spPr>
        <p:txBody>
          <a:bodyPr/>
          <a:lstStyle/>
          <a:p>
            <a:r>
              <a:rPr lang="en-US" dirty="0" smtClean="0"/>
              <a:t>Diabetes Mellitus</a:t>
            </a:r>
            <a:endParaRPr lang="en-US" dirty="0"/>
          </a:p>
        </p:txBody>
      </p:sp>
      <p:sp>
        <p:nvSpPr>
          <p:cNvPr id="3" name="Content Placeholder 2"/>
          <p:cNvSpPr>
            <a:spLocks noGrp="1"/>
          </p:cNvSpPr>
          <p:nvPr>
            <p:ph idx="1"/>
          </p:nvPr>
        </p:nvSpPr>
        <p:spPr>
          <a:xfrm>
            <a:off x="381000" y="1600200"/>
            <a:ext cx="7239000" cy="4846320"/>
          </a:xfrm>
        </p:spPr>
        <p:txBody>
          <a:bodyPr/>
          <a:lstStyle/>
          <a:p>
            <a:r>
              <a:rPr lang="en-US" dirty="0" smtClean="0"/>
              <a:t>Since obesity is one of most influential risk factors of diabetes, we should understand how damage is done through inflammation.</a:t>
            </a:r>
          </a:p>
          <a:p>
            <a:r>
              <a:rPr lang="en-US" dirty="0" smtClean="0"/>
              <a:t>“Obesity is associated with chronic low-level inflammation” (</a:t>
            </a:r>
            <a:r>
              <a:rPr lang="en-US" dirty="0" err="1" smtClean="0"/>
              <a:t>Wellen</a:t>
            </a:r>
            <a:r>
              <a:rPr lang="en-US" dirty="0" smtClean="0"/>
              <a:t>, 2009).</a:t>
            </a:r>
          </a:p>
          <a:p>
            <a:r>
              <a:rPr lang="en-US" dirty="0" smtClean="0"/>
              <a:t>Obesity itself overloads the functional capacity of the Endoplasmic Reticulum (ER), the stress on the ER leads to activation of inflammatory pathways, resulting in insulin resistance. </a:t>
            </a:r>
            <a:endParaRPr lang="en-US" dirty="0"/>
          </a:p>
        </p:txBody>
      </p:sp>
      <p:grpSp>
        <p:nvGrpSpPr>
          <p:cNvPr id="4" name="Group 3"/>
          <p:cNvGrpSpPr/>
          <p:nvPr/>
        </p:nvGrpSpPr>
        <p:grpSpPr>
          <a:xfrm>
            <a:off x="7315200" y="6324600"/>
            <a:ext cx="1828800" cy="533400"/>
            <a:chOff x="6705600" y="6248400"/>
            <a:chExt cx="2438400" cy="609600"/>
          </a:xfrm>
        </p:grpSpPr>
        <p:sp>
          <p:nvSpPr>
            <p:cNvPr id="5" name="Action Button: Forward or Next 4">
              <a:hlinkClick r:id="" action="ppaction://hlinkshowjump?jump=nextslide" highlightClick="1"/>
            </p:cNvPr>
            <p:cNvSpPr/>
            <p:nvPr/>
          </p:nvSpPr>
          <p:spPr>
            <a:xfrm>
              <a:off x="8305800" y="6248400"/>
              <a:ext cx="8382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3" action="ppaction://hlinksldjump" highlightClick="1"/>
            </p:cNvPr>
            <p:cNvSpPr/>
            <p:nvPr/>
          </p:nvSpPr>
          <p:spPr>
            <a:xfrm>
              <a:off x="7620000" y="624840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6705600" y="6248400"/>
              <a:ext cx="9144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0" y="6488668"/>
            <a:ext cx="1850507" cy="369332"/>
          </a:xfrm>
          <a:prstGeom prst="rect">
            <a:avLst/>
          </a:prstGeom>
        </p:spPr>
        <p:txBody>
          <a:bodyPr wrap="none">
            <a:spAutoFit/>
          </a:bodyPr>
          <a:lstStyle/>
          <a:p>
            <a:r>
              <a:rPr lang="en-US" i="1" dirty="0" smtClean="0"/>
              <a:t>(</a:t>
            </a:r>
            <a:r>
              <a:rPr lang="en-US" i="1" dirty="0" err="1" smtClean="0"/>
              <a:t>Meneilly</a:t>
            </a:r>
            <a:r>
              <a:rPr lang="en-US" i="1" dirty="0" smtClean="0"/>
              <a:t>, 2010)</a:t>
            </a:r>
            <a:endParaRPr lang="en-US" dirty="0"/>
          </a:p>
        </p:txBody>
      </p:sp>
      <p:sp>
        <p:nvSpPr>
          <p:cNvPr id="10" name="Rectangle 9"/>
          <p:cNvSpPr/>
          <p:nvPr/>
        </p:nvSpPr>
        <p:spPr>
          <a:xfrm>
            <a:off x="1676400" y="6488668"/>
            <a:ext cx="1630126" cy="369332"/>
          </a:xfrm>
          <a:prstGeom prst="rect">
            <a:avLst/>
          </a:prstGeom>
        </p:spPr>
        <p:txBody>
          <a:bodyPr wrap="none">
            <a:spAutoFit/>
          </a:bodyPr>
          <a:lstStyle/>
          <a:p>
            <a:r>
              <a:rPr lang="en-US" i="1" dirty="0" smtClean="0"/>
              <a:t>(Wellen,2009)</a:t>
            </a:r>
            <a:endParaRPr lang="en-US" dirty="0"/>
          </a:p>
        </p:txBody>
      </p:sp>
      <p:sp>
        <p:nvSpPr>
          <p:cNvPr id="11" name="Rectangle 10"/>
          <p:cNvSpPr/>
          <p:nvPr/>
        </p:nvSpPr>
        <p:spPr>
          <a:xfrm>
            <a:off x="4953000" y="6488668"/>
            <a:ext cx="3281668" cy="369332"/>
          </a:xfrm>
          <a:prstGeom prst="rect">
            <a:avLst/>
          </a:prstGeom>
        </p:spPr>
        <p:txBody>
          <a:bodyPr wrap="none">
            <a:spAutoFit/>
          </a:bodyPr>
          <a:lstStyle/>
          <a:p>
            <a:r>
              <a:rPr lang="en-US" i="1" dirty="0" smtClean="0"/>
              <a:t>(Microsoft Word Images,2010)</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Diabetes Mellitus</a:t>
            </a:r>
            <a:endParaRPr lang="en-US" dirty="0"/>
          </a:p>
        </p:txBody>
      </p:sp>
      <p:grpSp>
        <p:nvGrpSpPr>
          <p:cNvPr id="27" name="Group 26"/>
          <p:cNvGrpSpPr/>
          <p:nvPr/>
        </p:nvGrpSpPr>
        <p:grpSpPr>
          <a:xfrm>
            <a:off x="2438400" y="3048000"/>
            <a:ext cx="3124200" cy="1295400"/>
            <a:chOff x="2438400" y="3048000"/>
            <a:chExt cx="3124200" cy="1295400"/>
          </a:xfrm>
        </p:grpSpPr>
        <p:sp>
          <p:nvSpPr>
            <p:cNvPr id="21" name="Curved Right Arrow 20"/>
            <p:cNvSpPr/>
            <p:nvPr/>
          </p:nvSpPr>
          <p:spPr>
            <a:xfrm>
              <a:off x="2438400" y="3352800"/>
              <a:ext cx="762000" cy="990600"/>
            </a:xfrm>
            <a:prstGeom prst="curvedRightArrow">
              <a:avLst/>
            </a:prstGeom>
            <a:solidFill>
              <a:srgbClr val="00B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p:cNvSpPr txBox="1"/>
            <p:nvPr/>
          </p:nvSpPr>
          <p:spPr>
            <a:xfrm>
              <a:off x="2514600" y="3048000"/>
              <a:ext cx="3048000" cy="646331"/>
            </a:xfrm>
            <a:prstGeom prst="rect">
              <a:avLst/>
            </a:prstGeom>
            <a:noFill/>
          </p:spPr>
          <p:txBody>
            <a:bodyPr wrap="square" rtlCol="0">
              <a:spAutoFit/>
            </a:bodyPr>
            <a:lstStyle/>
            <a:p>
              <a:pPr algn="ctr"/>
              <a:r>
                <a:rPr lang="en-US" dirty="0" smtClean="0"/>
                <a:t>Activation of Signaling Cascade</a:t>
              </a:r>
              <a:endParaRPr lang="en-US" dirty="0"/>
            </a:p>
          </p:txBody>
        </p:sp>
      </p:grpSp>
      <p:sp>
        <p:nvSpPr>
          <p:cNvPr id="10" name="TextBox 9"/>
          <p:cNvSpPr txBox="1"/>
          <p:nvPr/>
        </p:nvSpPr>
        <p:spPr>
          <a:xfrm>
            <a:off x="3505200" y="5410200"/>
            <a:ext cx="1219200" cy="369332"/>
          </a:xfrm>
          <a:prstGeom prst="rect">
            <a:avLst/>
          </a:prstGeom>
          <a:noFill/>
        </p:spPr>
        <p:txBody>
          <a:bodyPr wrap="square" rtlCol="0">
            <a:spAutoFit/>
          </a:bodyPr>
          <a:lstStyle/>
          <a:p>
            <a:r>
              <a:rPr lang="en-US" dirty="0" smtClean="0"/>
              <a:t>Diabetes</a:t>
            </a:r>
            <a:endParaRPr lang="en-US" dirty="0"/>
          </a:p>
        </p:txBody>
      </p:sp>
      <p:grpSp>
        <p:nvGrpSpPr>
          <p:cNvPr id="11" name="Group 10"/>
          <p:cNvGrpSpPr/>
          <p:nvPr/>
        </p:nvGrpSpPr>
        <p:grpSpPr>
          <a:xfrm>
            <a:off x="7315200" y="6324600"/>
            <a:ext cx="1828800" cy="533400"/>
            <a:chOff x="6705600" y="6248400"/>
            <a:chExt cx="2438400" cy="609600"/>
          </a:xfrm>
        </p:grpSpPr>
        <p:sp>
          <p:nvSpPr>
            <p:cNvPr id="12" name="Action Button: Forward or Next 11">
              <a:hlinkClick r:id="" action="ppaction://hlinkshowjump?jump=nextslide" highlightClick="1"/>
            </p:cNvPr>
            <p:cNvSpPr/>
            <p:nvPr/>
          </p:nvSpPr>
          <p:spPr>
            <a:xfrm>
              <a:off x="8305800" y="6248400"/>
              <a:ext cx="8382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Home 12">
              <a:hlinkClick r:id="rId2" action="ppaction://hlinksldjump" highlightClick="1"/>
            </p:cNvPr>
            <p:cNvSpPr/>
            <p:nvPr/>
          </p:nvSpPr>
          <p:spPr>
            <a:xfrm>
              <a:off x="7620000" y="624840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Back or Previous 13">
              <a:hlinkClick r:id="" action="ppaction://hlinkshowjump?jump=previousslide" highlightClick="1"/>
            </p:cNvPr>
            <p:cNvSpPr/>
            <p:nvPr/>
          </p:nvSpPr>
          <p:spPr>
            <a:xfrm>
              <a:off x="6705600" y="6248400"/>
              <a:ext cx="9144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3048000" y="1828800"/>
            <a:ext cx="1981200" cy="838200"/>
            <a:chOff x="3048000" y="1828800"/>
            <a:chExt cx="1981200" cy="838200"/>
          </a:xfrm>
        </p:grpSpPr>
        <p:sp>
          <p:nvSpPr>
            <p:cNvPr id="5" name="TextBox 4"/>
            <p:cNvSpPr txBox="1"/>
            <p:nvPr/>
          </p:nvSpPr>
          <p:spPr>
            <a:xfrm>
              <a:off x="3048000" y="1828800"/>
              <a:ext cx="1981200" cy="369332"/>
            </a:xfrm>
            <a:prstGeom prst="rect">
              <a:avLst/>
            </a:prstGeom>
            <a:noFill/>
          </p:spPr>
          <p:txBody>
            <a:bodyPr wrap="square" rtlCol="0">
              <a:spAutoFit/>
            </a:bodyPr>
            <a:lstStyle/>
            <a:p>
              <a:pPr algn="ctr"/>
              <a:r>
                <a:rPr lang="en-US" dirty="0" smtClean="0"/>
                <a:t>Obesity</a:t>
              </a:r>
              <a:endParaRPr lang="en-US" dirty="0"/>
            </a:p>
          </p:txBody>
        </p:sp>
        <p:sp>
          <p:nvSpPr>
            <p:cNvPr id="20" name="Curved Right Arrow 19"/>
            <p:cNvSpPr/>
            <p:nvPr/>
          </p:nvSpPr>
          <p:spPr>
            <a:xfrm>
              <a:off x="3048000" y="1981200"/>
              <a:ext cx="457200" cy="685800"/>
            </a:xfrm>
            <a:prstGeom prst="curved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9" name="Group 28"/>
          <p:cNvGrpSpPr/>
          <p:nvPr/>
        </p:nvGrpSpPr>
        <p:grpSpPr>
          <a:xfrm>
            <a:off x="2362200" y="4648200"/>
            <a:ext cx="2971800" cy="1143000"/>
            <a:chOff x="2362200" y="4648200"/>
            <a:chExt cx="2971800" cy="1143000"/>
          </a:xfrm>
        </p:grpSpPr>
        <p:sp>
          <p:nvSpPr>
            <p:cNvPr id="9" name="TextBox 8"/>
            <p:cNvSpPr txBox="1"/>
            <p:nvPr/>
          </p:nvSpPr>
          <p:spPr>
            <a:xfrm>
              <a:off x="2819400" y="4648200"/>
              <a:ext cx="2514600" cy="369332"/>
            </a:xfrm>
            <a:prstGeom prst="rect">
              <a:avLst/>
            </a:prstGeom>
            <a:noFill/>
          </p:spPr>
          <p:txBody>
            <a:bodyPr wrap="square" rtlCol="0">
              <a:spAutoFit/>
            </a:bodyPr>
            <a:lstStyle/>
            <a:p>
              <a:pPr algn="ctr"/>
              <a:r>
                <a:rPr lang="en-US" dirty="0" smtClean="0"/>
                <a:t>Insulin Resistance</a:t>
              </a:r>
              <a:endParaRPr lang="en-US" dirty="0"/>
            </a:p>
          </p:txBody>
        </p:sp>
        <p:sp>
          <p:nvSpPr>
            <p:cNvPr id="22" name="Curved Right Arrow 21"/>
            <p:cNvSpPr/>
            <p:nvPr/>
          </p:nvSpPr>
          <p:spPr>
            <a:xfrm>
              <a:off x="2362200" y="4800600"/>
              <a:ext cx="762000" cy="990600"/>
            </a:xfrm>
            <a:prstGeom prst="curved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grpSp>
      <p:grpSp>
        <p:nvGrpSpPr>
          <p:cNvPr id="26" name="Group 25"/>
          <p:cNvGrpSpPr/>
          <p:nvPr/>
        </p:nvGrpSpPr>
        <p:grpSpPr>
          <a:xfrm>
            <a:off x="3048000" y="2438400"/>
            <a:ext cx="2667000" cy="1447800"/>
            <a:chOff x="3048000" y="2438400"/>
            <a:chExt cx="2667000" cy="1447800"/>
          </a:xfrm>
        </p:grpSpPr>
        <p:sp>
          <p:nvSpPr>
            <p:cNvPr id="6" name="TextBox 5"/>
            <p:cNvSpPr txBox="1"/>
            <p:nvPr/>
          </p:nvSpPr>
          <p:spPr>
            <a:xfrm>
              <a:off x="3048000" y="2438400"/>
              <a:ext cx="1981200" cy="369332"/>
            </a:xfrm>
            <a:prstGeom prst="rect">
              <a:avLst/>
            </a:prstGeom>
            <a:noFill/>
          </p:spPr>
          <p:txBody>
            <a:bodyPr wrap="square" rtlCol="0">
              <a:spAutoFit/>
            </a:bodyPr>
            <a:lstStyle/>
            <a:p>
              <a:pPr algn="ctr"/>
              <a:r>
                <a:rPr lang="en-US" dirty="0" smtClean="0"/>
                <a:t>ER Stress</a:t>
              </a:r>
              <a:endParaRPr lang="en-US" dirty="0"/>
            </a:p>
          </p:txBody>
        </p:sp>
        <p:sp>
          <p:nvSpPr>
            <p:cNvPr id="23" name="Curved Left Arrow 22"/>
            <p:cNvSpPr/>
            <p:nvPr/>
          </p:nvSpPr>
          <p:spPr>
            <a:xfrm>
              <a:off x="4648200" y="2667000"/>
              <a:ext cx="1066800" cy="1219200"/>
            </a:xfrm>
            <a:prstGeom prst="curvedLef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3048000" y="4038600"/>
            <a:ext cx="2895600" cy="990600"/>
            <a:chOff x="3048000" y="4038600"/>
            <a:chExt cx="2895600" cy="990600"/>
          </a:xfrm>
        </p:grpSpPr>
        <p:sp>
          <p:nvSpPr>
            <p:cNvPr id="8" name="TextBox 7"/>
            <p:cNvSpPr txBox="1"/>
            <p:nvPr/>
          </p:nvSpPr>
          <p:spPr>
            <a:xfrm>
              <a:off x="3048000" y="4038600"/>
              <a:ext cx="2133600" cy="369332"/>
            </a:xfrm>
            <a:prstGeom prst="rect">
              <a:avLst/>
            </a:prstGeom>
            <a:noFill/>
          </p:spPr>
          <p:txBody>
            <a:bodyPr wrap="square" rtlCol="0">
              <a:spAutoFit/>
            </a:bodyPr>
            <a:lstStyle/>
            <a:p>
              <a:pPr algn="ctr"/>
              <a:r>
                <a:rPr lang="en-US" dirty="0" smtClean="0"/>
                <a:t>Inflammation</a:t>
              </a:r>
              <a:endParaRPr lang="en-US" dirty="0"/>
            </a:p>
          </p:txBody>
        </p:sp>
        <p:sp>
          <p:nvSpPr>
            <p:cNvPr id="24" name="Curved Left Arrow 23"/>
            <p:cNvSpPr/>
            <p:nvPr/>
          </p:nvSpPr>
          <p:spPr>
            <a:xfrm>
              <a:off x="5029200" y="4114800"/>
              <a:ext cx="914400" cy="914400"/>
            </a:xfrm>
            <a:prstGeom prst="curvedLeftArrow">
              <a:avLst/>
            </a:prstGeom>
            <a:solidFill>
              <a:srgbClr val="0070C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grpSp>
      <p:sp>
        <p:nvSpPr>
          <p:cNvPr id="31" name="TextBox 30"/>
          <p:cNvSpPr txBox="1"/>
          <p:nvPr/>
        </p:nvSpPr>
        <p:spPr>
          <a:xfrm>
            <a:off x="5638800" y="1066800"/>
            <a:ext cx="2209800" cy="923330"/>
          </a:xfrm>
          <a:prstGeom prst="rect">
            <a:avLst/>
          </a:prstGeom>
          <a:noFill/>
        </p:spPr>
        <p:txBody>
          <a:bodyPr wrap="square" rtlCol="0">
            <a:spAutoFit/>
          </a:bodyPr>
          <a:lstStyle/>
          <a:p>
            <a:r>
              <a:rPr lang="en-US" b="1" dirty="0" smtClean="0">
                <a:solidFill>
                  <a:srgbClr val="FF0000"/>
                </a:solidFill>
              </a:rPr>
              <a:t>Click to watch how Obesity causes Diabetes </a:t>
            </a:r>
            <a:endParaRPr lang="en-US" b="1" dirty="0">
              <a:solidFill>
                <a:srgbClr val="FF0000"/>
              </a:solidFill>
            </a:endParaRPr>
          </a:p>
        </p:txBody>
      </p:sp>
      <p:sp>
        <p:nvSpPr>
          <p:cNvPr id="25" name="Rectangle 24"/>
          <p:cNvSpPr/>
          <p:nvPr/>
        </p:nvSpPr>
        <p:spPr>
          <a:xfrm>
            <a:off x="0" y="6488668"/>
            <a:ext cx="1850507" cy="369332"/>
          </a:xfrm>
          <a:prstGeom prst="rect">
            <a:avLst/>
          </a:prstGeom>
        </p:spPr>
        <p:txBody>
          <a:bodyPr wrap="none">
            <a:spAutoFit/>
          </a:bodyPr>
          <a:lstStyle/>
          <a:p>
            <a:r>
              <a:rPr lang="en-US" i="1" dirty="0" smtClean="0"/>
              <a:t>(</a:t>
            </a:r>
            <a:r>
              <a:rPr lang="en-US" i="1" dirty="0" err="1" smtClean="0"/>
              <a:t>Meneilly</a:t>
            </a:r>
            <a:r>
              <a:rPr lang="en-US" i="1" dirty="0" smtClean="0"/>
              <a:t>, 2010)</a:t>
            </a:r>
            <a:endParaRPr lang="en-US" dirty="0"/>
          </a:p>
        </p:txBody>
      </p:sp>
      <p:sp>
        <p:nvSpPr>
          <p:cNvPr id="30" name="Rectangle 29"/>
          <p:cNvSpPr/>
          <p:nvPr/>
        </p:nvSpPr>
        <p:spPr>
          <a:xfrm>
            <a:off x="1676400" y="6488668"/>
            <a:ext cx="1630126" cy="369332"/>
          </a:xfrm>
          <a:prstGeom prst="rect">
            <a:avLst/>
          </a:prstGeom>
        </p:spPr>
        <p:txBody>
          <a:bodyPr wrap="none">
            <a:spAutoFit/>
          </a:bodyPr>
          <a:lstStyle/>
          <a:p>
            <a:r>
              <a:rPr lang="en-US" i="1" dirty="0" smtClean="0"/>
              <a:t>(Wellen,2009)</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26"/>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27"/>
                                        </p:tgtEl>
                                      </p:cBhvr>
                                      <p:by x="150000" y="150000"/>
                                    </p:animScale>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2000" fill="hold"/>
                                        <p:tgtEl>
                                          <p:spTgt spid="28"/>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29"/>
                                        </p:tgtEl>
                                      </p:cBhvr>
                                      <p:by x="150000" y="150000"/>
                                    </p:animScale>
                                  </p:childTnLst>
                                </p:cTn>
                              </p:par>
                            </p:childTnLst>
                          </p:cTn>
                        </p:par>
                      </p:childTnLst>
                    </p:cTn>
                  </p:par>
                  <p:par>
                    <p:cTn id="23" fill="hold">
                      <p:stCondLst>
                        <p:cond delay="indefinite"/>
                      </p:stCondLst>
                      <p:childTnLst>
                        <p:par>
                          <p:cTn id="24" fill="hold">
                            <p:stCondLst>
                              <p:cond delay="0"/>
                            </p:stCondLst>
                            <p:childTnLst>
                              <p:par>
                                <p:cTn id="25" presetID="8" presetClass="emph" presetSubtype="0" fill="hold" grpId="0" nodeType="clickEffect">
                                  <p:stCondLst>
                                    <p:cond delay="0"/>
                                  </p:stCondLst>
                                  <p:childTnLst>
                                    <p:animRot by="21600000">
                                      <p:cBhvr>
                                        <p:cTn id="26" dur="2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Diabetes Mellitus</a:t>
            </a:r>
            <a:endParaRPr lang="en-US" dirty="0"/>
          </a:p>
        </p:txBody>
      </p:sp>
      <p:sp>
        <p:nvSpPr>
          <p:cNvPr id="3" name="Content Placeholder 2"/>
          <p:cNvSpPr>
            <a:spLocks noGrp="1"/>
          </p:cNvSpPr>
          <p:nvPr>
            <p:ph idx="1"/>
          </p:nvPr>
        </p:nvSpPr>
        <p:spPr/>
        <p:txBody>
          <a:bodyPr/>
          <a:lstStyle/>
          <a:p>
            <a:r>
              <a:rPr lang="en-US" dirty="0" smtClean="0"/>
              <a:t>The presence of inflammation is evident in DM by increased levels of </a:t>
            </a:r>
            <a:r>
              <a:rPr lang="en-US" dirty="0" smtClean="0">
                <a:hlinkClick r:id="rId2" action="ppaction://hlinksldjump" tooltip="A Protein that promotes inflammation."/>
              </a:rPr>
              <a:t>proinflammatory cytokines</a:t>
            </a:r>
            <a:r>
              <a:rPr lang="en-US" dirty="0" smtClean="0"/>
              <a:t> such as:</a:t>
            </a:r>
          </a:p>
          <a:p>
            <a:pPr lvl="3"/>
            <a:r>
              <a:rPr lang="en-US" dirty="0" smtClean="0"/>
              <a:t>C-Reactive Protein</a:t>
            </a:r>
          </a:p>
          <a:p>
            <a:pPr lvl="3"/>
            <a:r>
              <a:rPr lang="en-US" dirty="0" smtClean="0"/>
              <a:t>Tumor Necrosis Factor (found in adipose tissue)</a:t>
            </a:r>
          </a:p>
          <a:p>
            <a:pPr lvl="3"/>
            <a:r>
              <a:rPr lang="en-US" dirty="0" smtClean="0"/>
              <a:t>Leukocytes</a:t>
            </a:r>
          </a:p>
          <a:p>
            <a:pPr lvl="3"/>
            <a:endParaRPr lang="en-US" dirty="0" smtClean="0"/>
          </a:p>
          <a:p>
            <a:pPr lvl="3"/>
            <a:endParaRPr lang="en-US" dirty="0" smtClean="0"/>
          </a:p>
          <a:p>
            <a:pPr lvl="3"/>
            <a:r>
              <a:rPr lang="en-US" dirty="0" smtClean="0">
                <a:solidFill>
                  <a:srgbClr val="0070C0"/>
                </a:solidFill>
              </a:rPr>
              <a:t>This inflammation leads to many other bodily and Neurological Complications.</a:t>
            </a:r>
          </a:p>
          <a:p>
            <a:pPr lvl="3">
              <a:buNone/>
            </a:pPr>
            <a:endParaRPr lang="en-US" dirty="0" smtClean="0"/>
          </a:p>
          <a:p>
            <a:pPr lvl="3">
              <a:buNone/>
            </a:pPr>
            <a:endParaRPr lang="en-US" dirty="0" smtClean="0"/>
          </a:p>
        </p:txBody>
      </p:sp>
      <p:grpSp>
        <p:nvGrpSpPr>
          <p:cNvPr id="4" name="Group 3"/>
          <p:cNvGrpSpPr/>
          <p:nvPr/>
        </p:nvGrpSpPr>
        <p:grpSpPr>
          <a:xfrm>
            <a:off x="7315200" y="6324600"/>
            <a:ext cx="1828800" cy="533400"/>
            <a:chOff x="6705600" y="6248400"/>
            <a:chExt cx="2438400" cy="609600"/>
          </a:xfrm>
        </p:grpSpPr>
        <p:sp>
          <p:nvSpPr>
            <p:cNvPr id="5" name="Action Button: Forward or Next 4">
              <a:hlinkClick r:id="" action="ppaction://hlinkshowjump?jump=nextslide" highlightClick="1"/>
            </p:cNvPr>
            <p:cNvSpPr/>
            <p:nvPr/>
          </p:nvSpPr>
          <p:spPr>
            <a:xfrm>
              <a:off x="8305800" y="6248400"/>
              <a:ext cx="8382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3" action="ppaction://hlinksldjump" highlightClick="1"/>
            </p:cNvPr>
            <p:cNvSpPr/>
            <p:nvPr/>
          </p:nvSpPr>
          <p:spPr>
            <a:xfrm>
              <a:off x="7620000" y="624840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6705600" y="6248400"/>
              <a:ext cx="9144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0" y="6488668"/>
            <a:ext cx="1630126" cy="369332"/>
          </a:xfrm>
          <a:prstGeom prst="rect">
            <a:avLst/>
          </a:prstGeom>
        </p:spPr>
        <p:txBody>
          <a:bodyPr wrap="none">
            <a:spAutoFit/>
          </a:bodyPr>
          <a:lstStyle/>
          <a:p>
            <a:r>
              <a:rPr lang="en-US" i="1" dirty="0" smtClean="0"/>
              <a:t>(Wellen,2009)</a:t>
            </a:r>
            <a:endParaRPr lang="en-US" dirty="0"/>
          </a:p>
        </p:txBody>
      </p:sp>
      <p:sp>
        <p:nvSpPr>
          <p:cNvPr id="9" name="Rectangle 8"/>
          <p:cNvSpPr/>
          <p:nvPr/>
        </p:nvSpPr>
        <p:spPr>
          <a:xfrm>
            <a:off x="1524000" y="6488668"/>
            <a:ext cx="2019335" cy="369332"/>
          </a:xfrm>
          <a:prstGeom prst="rect">
            <a:avLst/>
          </a:prstGeom>
        </p:spPr>
        <p:txBody>
          <a:bodyPr wrap="none">
            <a:spAutoFit/>
          </a:bodyPr>
          <a:lstStyle/>
          <a:p>
            <a:r>
              <a:rPr lang="en-US" i="1" dirty="0" smtClean="0"/>
              <a:t>(Wikipedia, 2010)</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1965960"/>
          </a:xfrm>
        </p:spPr>
        <p:txBody>
          <a:bodyPr>
            <a:normAutofit fontScale="90000"/>
          </a:bodyPr>
          <a:lstStyle/>
          <a:p>
            <a:r>
              <a:rPr lang="en-US" dirty="0" smtClean="0"/>
              <a:t>Can you remember the proinflammatory Cytokines that will be increased in the blood with Diabetes Mellitus? </a:t>
            </a:r>
            <a:endParaRPr lang="en-US" dirty="0"/>
          </a:p>
        </p:txBody>
      </p:sp>
      <p:sp>
        <p:nvSpPr>
          <p:cNvPr id="4" name="Isosceles Triangle 3">
            <a:hlinkClick r:id="rId2" action="ppaction://hlinksldjump"/>
          </p:cNvPr>
          <p:cNvSpPr/>
          <p:nvPr/>
        </p:nvSpPr>
        <p:spPr>
          <a:xfrm>
            <a:off x="381000" y="2514600"/>
            <a:ext cx="2895600" cy="1371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CRP</a:t>
            </a:r>
            <a:endParaRPr lang="en-US" dirty="0"/>
          </a:p>
        </p:txBody>
      </p:sp>
      <p:sp>
        <p:nvSpPr>
          <p:cNvPr id="5" name="Isosceles Triangle 4">
            <a:hlinkClick r:id="rId2" action="ppaction://hlinksldjump"/>
          </p:cNvPr>
          <p:cNvSpPr/>
          <p:nvPr/>
        </p:nvSpPr>
        <p:spPr>
          <a:xfrm>
            <a:off x="2667000" y="3581400"/>
            <a:ext cx="2971800" cy="16002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TNF</a:t>
            </a:r>
            <a:endParaRPr lang="en-US" dirty="0"/>
          </a:p>
        </p:txBody>
      </p:sp>
      <p:sp>
        <p:nvSpPr>
          <p:cNvPr id="6" name="Isosceles Triangle 5">
            <a:hlinkClick r:id="rId2" action="ppaction://hlinksldjump"/>
          </p:cNvPr>
          <p:cNvSpPr/>
          <p:nvPr/>
        </p:nvSpPr>
        <p:spPr>
          <a:xfrm>
            <a:off x="5105400" y="4724400"/>
            <a:ext cx="2819400" cy="1600200"/>
          </a:xfrm>
          <a:prstGeom prst="triangle">
            <a:avLst>
              <a:gd name="adj"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Leukocytes</a:t>
            </a:r>
            <a:endParaRPr lang="en-US" dirty="0"/>
          </a:p>
        </p:txBody>
      </p:sp>
      <p:sp>
        <p:nvSpPr>
          <p:cNvPr id="7" name="TextBox 6"/>
          <p:cNvSpPr txBox="1"/>
          <p:nvPr/>
        </p:nvSpPr>
        <p:spPr>
          <a:xfrm>
            <a:off x="4495800" y="2286000"/>
            <a:ext cx="3200400" cy="369332"/>
          </a:xfrm>
          <a:prstGeom prst="rect">
            <a:avLst/>
          </a:prstGeom>
          <a:noFill/>
        </p:spPr>
        <p:txBody>
          <a:bodyPr wrap="square" rtlCol="0">
            <a:spAutoFit/>
          </a:bodyPr>
          <a:lstStyle/>
          <a:p>
            <a:r>
              <a:rPr lang="en-US" dirty="0" smtClean="0"/>
              <a:t>Click on the correct ones.</a:t>
            </a:r>
            <a:endParaRPr lang="en-US" dirty="0"/>
          </a:p>
        </p:txBody>
      </p:sp>
      <p:grpSp>
        <p:nvGrpSpPr>
          <p:cNvPr id="8" name="Group 7"/>
          <p:cNvGrpSpPr/>
          <p:nvPr/>
        </p:nvGrpSpPr>
        <p:grpSpPr>
          <a:xfrm>
            <a:off x="7315200" y="6324600"/>
            <a:ext cx="1828800" cy="533400"/>
            <a:chOff x="6705600" y="6248400"/>
            <a:chExt cx="2438400" cy="609600"/>
          </a:xfrm>
        </p:grpSpPr>
        <p:sp>
          <p:nvSpPr>
            <p:cNvPr id="9" name="Action Button: Forward or Next 8">
              <a:hlinkClick r:id="" action="ppaction://hlinkshowjump?jump=nextslide" highlightClick="1"/>
            </p:cNvPr>
            <p:cNvSpPr/>
            <p:nvPr/>
          </p:nvSpPr>
          <p:spPr>
            <a:xfrm>
              <a:off x="8305800" y="6248400"/>
              <a:ext cx="8382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Home 9">
              <a:hlinkClick r:id="rId3" action="ppaction://hlinksldjump" highlightClick="1"/>
            </p:cNvPr>
            <p:cNvSpPr/>
            <p:nvPr/>
          </p:nvSpPr>
          <p:spPr>
            <a:xfrm>
              <a:off x="7620000" y="624840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previousslide" highlightClick="1"/>
            </p:cNvPr>
            <p:cNvSpPr/>
            <p:nvPr/>
          </p:nvSpPr>
          <p:spPr>
            <a:xfrm>
              <a:off x="6705600" y="6248400"/>
              <a:ext cx="9144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Diabetes Mellitus</a:t>
            </a:r>
            <a:endParaRPr lang="en-US" dirty="0"/>
          </a:p>
        </p:txBody>
      </p:sp>
      <p:sp>
        <p:nvSpPr>
          <p:cNvPr id="3" name="Content Placeholder 2"/>
          <p:cNvSpPr>
            <a:spLocks noGrp="1"/>
          </p:cNvSpPr>
          <p:nvPr>
            <p:ph idx="1"/>
          </p:nvPr>
        </p:nvSpPr>
        <p:spPr/>
        <p:txBody>
          <a:bodyPr/>
          <a:lstStyle/>
          <a:p>
            <a:r>
              <a:rPr lang="en-US" dirty="0" smtClean="0"/>
              <a:t>Complications of Diabetes Mellitus (DM) that interfere with normal neurological functions include:</a:t>
            </a:r>
          </a:p>
          <a:p>
            <a:pPr lvl="1"/>
            <a:r>
              <a:rPr lang="en-US" dirty="0" smtClean="0"/>
              <a:t>Atherosclerotic disease</a:t>
            </a:r>
          </a:p>
          <a:p>
            <a:pPr lvl="2"/>
            <a:r>
              <a:rPr lang="en-US" dirty="0" smtClean="0"/>
              <a:t>May cause </a:t>
            </a:r>
            <a:r>
              <a:rPr lang="en-US" dirty="0" smtClean="0">
                <a:solidFill>
                  <a:srgbClr val="FF0000"/>
                </a:solidFill>
                <a:hlinkClick r:id="rId2" action="ppaction://hlinksldjump" tooltip="Sudden death of brain cells in a localized area due to inadequate blood flow"/>
              </a:rPr>
              <a:t>Strokes</a:t>
            </a:r>
            <a:endParaRPr lang="en-US" dirty="0" smtClean="0">
              <a:solidFill>
                <a:srgbClr val="FF0000"/>
              </a:solidFill>
            </a:endParaRPr>
          </a:p>
          <a:p>
            <a:pPr lvl="1"/>
            <a:r>
              <a:rPr lang="en-US" dirty="0" smtClean="0"/>
              <a:t>Hypoglycemia</a:t>
            </a:r>
          </a:p>
          <a:p>
            <a:pPr lvl="1"/>
            <a:r>
              <a:rPr lang="en-US" dirty="0" smtClean="0"/>
              <a:t>Ketoacidosis</a:t>
            </a:r>
          </a:p>
          <a:p>
            <a:pPr lvl="1"/>
            <a:r>
              <a:rPr lang="en-US" dirty="0" smtClean="0"/>
              <a:t>Hyperosmolarity</a:t>
            </a:r>
          </a:p>
          <a:p>
            <a:pPr lvl="1"/>
            <a:r>
              <a:rPr lang="en-US" dirty="0" smtClean="0"/>
              <a:t>Retinopathy/Vision loss</a:t>
            </a:r>
          </a:p>
          <a:p>
            <a:pPr lvl="2"/>
            <a:r>
              <a:rPr lang="en-US" dirty="0" smtClean="0"/>
              <a:t>Leads to the most common complication : </a:t>
            </a:r>
            <a:r>
              <a:rPr lang="en-US" dirty="0" smtClean="0">
                <a:solidFill>
                  <a:srgbClr val="FF0000"/>
                </a:solidFill>
                <a:hlinkClick r:id="rId3" action="ppaction://hlinksldjump"/>
              </a:rPr>
              <a:t>Neuropathy</a:t>
            </a:r>
            <a:r>
              <a:rPr lang="en-US" dirty="0" smtClean="0"/>
              <a:t> </a:t>
            </a:r>
          </a:p>
        </p:txBody>
      </p:sp>
      <p:grpSp>
        <p:nvGrpSpPr>
          <p:cNvPr id="4" name="Group 3"/>
          <p:cNvGrpSpPr/>
          <p:nvPr/>
        </p:nvGrpSpPr>
        <p:grpSpPr>
          <a:xfrm>
            <a:off x="7315200" y="6324600"/>
            <a:ext cx="1828800" cy="533400"/>
            <a:chOff x="6705600" y="6248400"/>
            <a:chExt cx="2438400" cy="609600"/>
          </a:xfrm>
        </p:grpSpPr>
        <p:sp>
          <p:nvSpPr>
            <p:cNvPr id="5" name="Action Button: Forward or Next 4">
              <a:hlinkClick r:id="" action="ppaction://hlinkshowjump?jump=nextslide" highlightClick="1"/>
            </p:cNvPr>
            <p:cNvSpPr/>
            <p:nvPr/>
          </p:nvSpPr>
          <p:spPr>
            <a:xfrm>
              <a:off x="8305800" y="6248400"/>
              <a:ext cx="8382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Action Button: Home 5">
              <a:hlinkClick r:id="rId4" action="ppaction://hlinksldjump" highlightClick="1"/>
            </p:cNvPr>
            <p:cNvSpPr/>
            <p:nvPr/>
          </p:nvSpPr>
          <p:spPr>
            <a:xfrm>
              <a:off x="7620000" y="624840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ction Button: Back or Previous 6">
              <a:hlinkClick r:id="" action="ppaction://hlinkshowjump?jump=previousslide" highlightClick="1"/>
            </p:cNvPr>
            <p:cNvSpPr/>
            <p:nvPr/>
          </p:nvSpPr>
          <p:spPr>
            <a:xfrm>
              <a:off x="6705600" y="6248400"/>
              <a:ext cx="9144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p:cNvGrpSpPr/>
          <p:nvPr/>
        </p:nvGrpSpPr>
        <p:grpSpPr>
          <a:xfrm>
            <a:off x="2895600" y="3774955"/>
            <a:ext cx="867833" cy="999334"/>
            <a:chOff x="2895600" y="3774955"/>
            <a:chExt cx="867833" cy="999334"/>
          </a:xfrm>
        </p:grpSpPr>
        <p:sp>
          <p:nvSpPr>
            <p:cNvPr id="8" name="Right Arrow 7"/>
            <p:cNvSpPr/>
            <p:nvPr/>
          </p:nvSpPr>
          <p:spPr>
            <a:xfrm rot="1059026">
              <a:off x="3149261" y="3774955"/>
              <a:ext cx="457200" cy="304800"/>
            </a:xfrm>
            <a:prstGeom prst="rightArrow">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9" name="Right Arrow 8"/>
            <p:cNvSpPr/>
            <p:nvPr/>
          </p:nvSpPr>
          <p:spPr>
            <a:xfrm>
              <a:off x="2895600" y="4114800"/>
              <a:ext cx="457200" cy="304800"/>
            </a:xfrm>
            <a:prstGeom prst="rightArrow">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 name="Right Arrow 9"/>
            <p:cNvSpPr/>
            <p:nvPr/>
          </p:nvSpPr>
          <p:spPr>
            <a:xfrm rot="20776439">
              <a:off x="3306233" y="4469489"/>
              <a:ext cx="457200" cy="304800"/>
            </a:xfrm>
            <a:prstGeom prst="rightArrow">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pSp>
      <p:sp>
        <p:nvSpPr>
          <p:cNvPr id="12" name="TextBox 11"/>
          <p:cNvSpPr txBox="1"/>
          <p:nvPr/>
        </p:nvSpPr>
        <p:spPr>
          <a:xfrm>
            <a:off x="3810000" y="3962400"/>
            <a:ext cx="2057400" cy="646331"/>
          </a:xfrm>
          <a:prstGeom prst="rect">
            <a:avLst/>
          </a:prstGeom>
          <a:noFill/>
        </p:spPr>
        <p:txBody>
          <a:bodyPr wrap="square" rtlCol="0">
            <a:spAutoFit/>
          </a:bodyPr>
          <a:lstStyle/>
          <a:p>
            <a:r>
              <a:rPr lang="en-US" dirty="0" smtClean="0"/>
              <a:t>Lead to </a:t>
            </a:r>
            <a:r>
              <a:rPr lang="en-US" dirty="0" smtClean="0">
                <a:solidFill>
                  <a:srgbClr val="FF0000"/>
                </a:solidFill>
                <a:hlinkClick r:id="rId2" action="ppaction://hlinksldjump" tooltip="&quot;Disease of the Brain&quot; syndrome of global brain dysfunction"/>
              </a:rPr>
              <a:t>Encephalopathy</a:t>
            </a:r>
            <a:endParaRPr lang="en-US" dirty="0">
              <a:solidFill>
                <a:srgbClr val="FF0000"/>
              </a:solidFill>
            </a:endParaRPr>
          </a:p>
        </p:txBody>
      </p:sp>
      <p:sp>
        <p:nvSpPr>
          <p:cNvPr id="14" name="Rectangle 13"/>
          <p:cNvSpPr/>
          <p:nvPr/>
        </p:nvSpPr>
        <p:spPr>
          <a:xfrm>
            <a:off x="0" y="6488668"/>
            <a:ext cx="4572000" cy="369332"/>
          </a:xfrm>
          <a:prstGeom prst="rect">
            <a:avLst/>
          </a:prstGeom>
        </p:spPr>
        <p:txBody>
          <a:bodyPr>
            <a:spAutoFit/>
          </a:bodyPr>
          <a:lstStyle/>
          <a:p>
            <a:r>
              <a:rPr lang="en-US" i="1" dirty="0" smtClean="0"/>
              <a:t>(Garcia, </a:t>
            </a:r>
            <a:r>
              <a:rPr lang="en-US" i="1" dirty="0" err="1" smtClean="0"/>
              <a:t>Strub</a:t>
            </a:r>
            <a:r>
              <a:rPr lang="en-US" i="1" dirty="0" smtClean="0"/>
              <a:t>, </a:t>
            </a:r>
            <a:r>
              <a:rPr lang="en-US" i="1" dirty="0" err="1" smtClean="0"/>
              <a:t>Wiesberg</a:t>
            </a:r>
            <a:r>
              <a:rPr lang="en-US" i="1" dirty="0" smtClean="0"/>
              <a:t>, 2008) </a:t>
            </a:r>
            <a:endParaRPr lang="en-US" dirty="0"/>
          </a:p>
        </p:txBody>
      </p:sp>
      <p:sp>
        <p:nvSpPr>
          <p:cNvPr id="15" name="Rectangle 14"/>
          <p:cNvSpPr/>
          <p:nvPr/>
        </p:nvSpPr>
        <p:spPr>
          <a:xfrm>
            <a:off x="3352800" y="6488668"/>
            <a:ext cx="2019335" cy="369332"/>
          </a:xfrm>
          <a:prstGeom prst="rect">
            <a:avLst/>
          </a:prstGeom>
        </p:spPr>
        <p:txBody>
          <a:bodyPr wrap="none">
            <a:spAutoFit/>
          </a:bodyPr>
          <a:lstStyle/>
          <a:p>
            <a:r>
              <a:rPr lang="en-US" i="1" dirty="0" smtClean="0"/>
              <a:t>(Wikipedia, 2010)</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Diabetes Mellitus</a:t>
            </a:r>
            <a:endParaRPr lang="en-US" dirty="0">
              <a:latin typeface="+mn-lt"/>
            </a:endParaRPr>
          </a:p>
        </p:txBody>
      </p:sp>
      <p:sp>
        <p:nvSpPr>
          <p:cNvPr id="3" name="Content Placeholder 2"/>
          <p:cNvSpPr>
            <a:spLocks noGrp="1"/>
          </p:cNvSpPr>
          <p:nvPr>
            <p:ph idx="1"/>
          </p:nvPr>
        </p:nvSpPr>
        <p:spPr/>
        <p:txBody>
          <a:bodyPr/>
          <a:lstStyle/>
          <a:p>
            <a:r>
              <a:rPr lang="en-US" u="sng" dirty="0" smtClean="0"/>
              <a:t>Diabetic Neuropathy</a:t>
            </a:r>
            <a:r>
              <a:rPr lang="en-US" dirty="0" smtClean="0"/>
              <a:t>: a nerve disorder that results in altered nerve function.</a:t>
            </a:r>
          </a:p>
          <a:p>
            <a:pPr lvl="1"/>
            <a:r>
              <a:rPr lang="en-US" dirty="0" smtClean="0">
                <a:solidFill>
                  <a:schemeClr val="tx1"/>
                </a:solidFill>
              </a:rPr>
              <a:t>Patients with Diabetic Neuropathy will complain of numbness, tingling and pain in their extremities (fingers and toes) due to damaged nerve endings. </a:t>
            </a:r>
          </a:p>
          <a:p>
            <a:pPr lvl="1"/>
            <a:r>
              <a:rPr lang="en-US" dirty="0" smtClean="0">
                <a:solidFill>
                  <a:schemeClr val="tx1"/>
                </a:solidFill>
              </a:rPr>
              <a:t>Over time, neuropathy will work inward to larger bodily organs.</a:t>
            </a:r>
          </a:p>
          <a:p>
            <a:pPr lvl="1"/>
            <a:r>
              <a:rPr lang="en-US" dirty="0" smtClean="0">
                <a:solidFill>
                  <a:schemeClr val="tx1"/>
                </a:solidFill>
              </a:rPr>
              <a:t>Treatment: Tightly controlled blood sugar levels.</a:t>
            </a:r>
            <a:endParaRPr lang="en-US" dirty="0">
              <a:solidFill>
                <a:schemeClr val="tx1"/>
              </a:solidFill>
            </a:endParaRPr>
          </a:p>
        </p:txBody>
      </p:sp>
      <p:pic>
        <p:nvPicPr>
          <p:cNvPr id="7170" name="Picture 2" descr="C:\Documents and Settings\essmasm\Local Settings\Temporary Internet Files\Content.IE5\25Z9HVNX\MC900438727[1].jpg"/>
          <p:cNvPicPr>
            <a:picLocks noChangeAspect="1" noChangeArrowheads="1"/>
          </p:cNvPicPr>
          <p:nvPr/>
        </p:nvPicPr>
        <p:blipFill>
          <a:blip r:embed="rId3" cstate="print"/>
          <a:srcRect/>
          <a:stretch>
            <a:fillRect/>
          </a:stretch>
        </p:blipFill>
        <p:spPr bwMode="auto">
          <a:xfrm>
            <a:off x="0" y="5257800"/>
            <a:ext cx="8153400" cy="1600200"/>
          </a:xfrm>
          <a:prstGeom prst="rect">
            <a:avLst/>
          </a:prstGeom>
          <a:noFill/>
        </p:spPr>
      </p:pic>
      <p:grpSp>
        <p:nvGrpSpPr>
          <p:cNvPr id="4" name="Group 3"/>
          <p:cNvGrpSpPr/>
          <p:nvPr/>
        </p:nvGrpSpPr>
        <p:grpSpPr>
          <a:xfrm>
            <a:off x="7315200" y="6324600"/>
            <a:ext cx="1828800" cy="533400"/>
            <a:chOff x="6705600" y="6248400"/>
            <a:chExt cx="2438400" cy="609600"/>
          </a:xfrm>
        </p:grpSpPr>
        <p:sp>
          <p:nvSpPr>
            <p:cNvPr id="5" name="Action Button: Forward or Next 4">
              <a:hlinkClick r:id="" action="ppaction://hlinkshowjump?jump=nextslide" highlightClick="1"/>
            </p:cNvPr>
            <p:cNvSpPr/>
            <p:nvPr/>
          </p:nvSpPr>
          <p:spPr>
            <a:xfrm>
              <a:off x="8305800" y="6248400"/>
              <a:ext cx="8382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4" action="ppaction://hlinksldjump" highlightClick="1"/>
            </p:cNvPr>
            <p:cNvSpPr/>
            <p:nvPr/>
          </p:nvSpPr>
          <p:spPr>
            <a:xfrm>
              <a:off x="7620000" y="624840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6705600" y="6248400"/>
              <a:ext cx="9144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0" y="6488668"/>
            <a:ext cx="4572000" cy="369332"/>
          </a:xfrm>
          <a:prstGeom prst="rect">
            <a:avLst/>
          </a:prstGeom>
        </p:spPr>
        <p:txBody>
          <a:bodyPr>
            <a:spAutoFit/>
          </a:bodyPr>
          <a:lstStyle/>
          <a:p>
            <a:r>
              <a:rPr lang="en-US" i="1" dirty="0" smtClean="0">
                <a:solidFill>
                  <a:schemeClr val="bg1"/>
                </a:solidFill>
              </a:rPr>
              <a:t>(Garcia, </a:t>
            </a:r>
            <a:r>
              <a:rPr lang="en-US" i="1" dirty="0" err="1" smtClean="0">
                <a:solidFill>
                  <a:schemeClr val="bg1"/>
                </a:solidFill>
              </a:rPr>
              <a:t>Strub</a:t>
            </a:r>
            <a:r>
              <a:rPr lang="en-US" i="1" dirty="0" smtClean="0">
                <a:solidFill>
                  <a:schemeClr val="bg1"/>
                </a:solidFill>
              </a:rPr>
              <a:t>, </a:t>
            </a:r>
            <a:r>
              <a:rPr lang="en-US" i="1" dirty="0" err="1" smtClean="0">
                <a:solidFill>
                  <a:schemeClr val="bg1"/>
                </a:solidFill>
              </a:rPr>
              <a:t>Wiesberg</a:t>
            </a:r>
            <a:r>
              <a:rPr lang="en-US" i="1" dirty="0" smtClean="0">
                <a:solidFill>
                  <a:schemeClr val="bg1"/>
                </a:solidFill>
              </a:rPr>
              <a:t>, 2008)</a:t>
            </a:r>
            <a:r>
              <a:rPr lang="en-US" i="1" dirty="0" smtClean="0"/>
              <a:t>) </a:t>
            </a:r>
            <a:endParaRPr lang="en-US" dirty="0"/>
          </a:p>
        </p:txBody>
      </p:sp>
      <p:sp>
        <p:nvSpPr>
          <p:cNvPr id="11" name="Rectangle 10"/>
          <p:cNvSpPr/>
          <p:nvPr/>
        </p:nvSpPr>
        <p:spPr>
          <a:xfrm>
            <a:off x="3352800" y="6488668"/>
            <a:ext cx="3281668" cy="369332"/>
          </a:xfrm>
          <a:prstGeom prst="rect">
            <a:avLst/>
          </a:prstGeom>
        </p:spPr>
        <p:txBody>
          <a:bodyPr wrap="none">
            <a:spAutoFit/>
          </a:bodyPr>
          <a:lstStyle/>
          <a:p>
            <a:r>
              <a:rPr lang="en-US" i="1" dirty="0" smtClean="0">
                <a:solidFill>
                  <a:schemeClr val="bg1"/>
                </a:solidFill>
              </a:rPr>
              <a:t>(Microsoft Word Images,2010)</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Diabetes Mellitus</a:t>
            </a:r>
            <a:endParaRPr lang="en-US" dirty="0">
              <a:latin typeface="+mn-lt"/>
            </a:endParaRPr>
          </a:p>
        </p:txBody>
      </p:sp>
      <p:sp>
        <p:nvSpPr>
          <p:cNvPr id="3" name="Content Placeholder 2"/>
          <p:cNvSpPr>
            <a:spLocks noGrp="1"/>
          </p:cNvSpPr>
          <p:nvPr>
            <p:ph idx="1"/>
          </p:nvPr>
        </p:nvSpPr>
        <p:spPr/>
        <p:txBody>
          <a:bodyPr>
            <a:normAutofit lnSpcReduction="10000"/>
          </a:bodyPr>
          <a:lstStyle/>
          <a:p>
            <a:r>
              <a:rPr lang="en-US" dirty="0" smtClean="0"/>
              <a:t>Mechanism of Neuropathy is not fully understood however one hypothesis states it may be due to Oxidative Stress.</a:t>
            </a:r>
          </a:p>
          <a:p>
            <a:pPr lvl="1"/>
            <a:r>
              <a:rPr lang="en-US" dirty="0" smtClean="0">
                <a:solidFill>
                  <a:schemeClr val="tx1"/>
                </a:solidFill>
              </a:rPr>
              <a:t>The Hypothesis is, DM is a hypermetabolic state leading to elevated intracellular glucose levels.</a:t>
            </a:r>
          </a:p>
          <a:p>
            <a:pPr lvl="1"/>
            <a:r>
              <a:rPr lang="en-US" dirty="0" smtClean="0">
                <a:solidFill>
                  <a:schemeClr val="tx1"/>
                </a:solidFill>
              </a:rPr>
              <a:t>These sugars react with Reactive Oxygen Species (ROS) </a:t>
            </a:r>
          </a:p>
          <a:p>
            <a:pPr lvl="1"/>
            <a:r>
              <a:rPr lang="en-US" dirty="0" smtClean="0">
                <a:solidFill>
                  <a:schemeClr val="tx1"/>
                </a:solidFill>
              </a:rPr>
              <a:t>Leading to a cascade that ultimately produces more Free Radicals. </a:t>
            </a:r>
          </a:p>
          <a:p>
            <a:pPr lvl="1"/>
            <a:r>
              <a:rPr lang="en-US" dirty="0" smtClean="0">
                <a:solidFill>
                  <a:schemeClr val="tx1"/>
                </a:solidFill>
              </a:rPr>
              <a:t>Glucose production itself also creates free radicals as a byproduct of ATP production.</a:t>
            </a:r>
          </a:p>
          <a:p>
            <a:pPr lvl="1"/>
            <a:r>
              <a:rPr lang="en-US" dirty="0" smtClean="0">
                <a:solidFill>
                  <a:schemeClr val="tx1"/>
                </a:solidFill>
              </a:rPr>
              <a:t>Result: Accelerated Free Radical Production resulting in Nerve Dysfunction/Death</a:t>
            </a:r>
          </a:p>
        </p:txBody>
      </p:sp>
      <p:grpSp>
        <p:nvGrpSpPr>
          <p:cNvPr id="5" name="Group 4"/>
          <p:cNvGrpSpPr/>
          <p:nvPr/>
        </p:nvGrpSpPr>
        <p:grpSpPr>
          <a:xfrm>
            <a:off x="7315200" y="6324600"/>
            <a:ext cx="1828800" cy="533400"/>
            <a:chOff x="6705600" y="6248400"/>
            <a:chExt cx="2438400" cy="609600"/>
          </a:xfrm>
        </p:grpSpPr>
        <p:sp>
          <p:nvSpPr>
            <p:cNvPr id="6" name="Action Button: Forward or Next 5">
              <a:hlinkClick r:id="" action="ppaction://hlinkshowjump?jump=nextslide" highlightClick="1"/>
            </p:cNvPr>
            <p:cNvSpPr/>
            <p:nvPr/>
          </p:nvSpPr>
          <p:spPr>
            <a:xfrm>
              <a:off x="8305800" y="6248400"/>
              <a:ext cx="8382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rId2" action="ppaction://hlinksldjump" highlightClick="1"/>
            </p:cNvPr>
            <p:cNvSpPr/>
            <p:nvPr/>
          </p:nvSpPr>
          <p:spPr>
            <a:xfrm>
              <a:off x="7620000" y="624840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Back or Previous 7">
              <a:hlinkClick r:id="" action="ppaction://hlinkshowjump?jump=previousslide" highlightClick="1"/>
            </p:cNvPr>
            <p:cNvSpPr/>
            <p:nvPr/>
          </p:nvSpPr>
          <p:spPr>
            <a:xfrm>
              <a:off x="6705600" y="6248400"/>
              <a:ext cx="9144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0" y="6488668"/>
            <a:ext cx="1930337" cy="369332"/>
          </a:xfrm>
          <a:prstGeom prst="rect">
            <a:avLst/>
          </a:prstGeom>
        </p:spPr>
        <p:txBody>
          <a:bodyPr wrap="none">
            <a:spAutoFit/>
          </a:bodyPr>
          <a:lstStyle/>
          <a:p>
            <a:r>
              <a:rPr lang="en-US" dirty="0" smtClean="0"/>
              <a:t>(Goldberg, 2009)</a:t>
            </a:r>
            <a:endParaRPr lang="en-US" dirty="0"/>
          </a:p>
        </p:txBody>
      </p:sp>
      <p:sp>
        <p:nvSpPr>
          <p:cNvPr id="10" name="Rectangle 9"/>
          <p:cNvSpPr/>
          <p:nvPr/>
        </p:nvSpPr>
        <p:spPr>
          <a:xfrm>
            <a:off x="1676400" y="6488668"/>
            <a:ext cx="1630126" cy="369332"/>
          </a:xfrm>
          <a:prstGeom prst="rect">
            <a:avLst/>
          </a:prstGeom>
        </p:spPr>
        <p:txBody>
          <a:bodyPr wrap="none">
            <a:spAutoFit/>
          </a:bodyPr>
          <a:lstStyle/>
          <a:p>
            <a:r>
              <a:rPr lang="en-US" i="1" dirty="0" smtClean="0"/>
              <a:t>(Wellen,2009)</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Diabetes Mellitus: Neuropathy</a:t>
            </a:r>
            <a:endParaRPr lang="en-US" dirty="0"/>
          </a:p>
        </p:txBody>
      </p:sp>
      <p:grpSp>
        <p:nvGrpSpPr>
          <p:cNvPr id="4" name="Group 3"/>
          <p:cNvGrpSpPr/>
          <p:nvPr/>
        </p:nvGrpSpPr>
        <p:grpSpPr>
          <a:xfrm>
            <a:off x="7315200" y="6324600"/>
            <a:ext cx="1828800" cy="533400"/>
            <a:chOff x="6705600" y="6248400"/>
            <a:chExt cx="2438400" cy="609600"/>
          </a:xfrm>
        </p:grpSpPr>
        <p:sp>
          <p:nvSpPr>
            <p:cNvPr id="5" name="Action Button: Forward or Next 4">
              <a:hlinkClick r:id="" action="ppaction://hlinkshowjump?jump=nextslide" highlightClick="1"/>
            </p:cNvPr>
            <p:cNvSpPr/>
            <p:nvPr/>
          </p:nvSpPr>
          <p:spPr>
            <a:xfrm>
              <a:off x="8305800" y="6248400"/>
              <a:ext cx="8382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2" action="ppaction://hlinksldjump" highlightClick="1"/>
            </p:cNvPr>
            <p:cNvSpPr/>
            <p:nvPr/>
          </p:nvSpPr>
          <p:spPr>
            <a:xfrm>
              <a:off x="7620000" y="624840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6705600" y="6248400"/>
              <a:ext cx="9144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lowchart: Direct Access Storage 8"/>
          <p:cNvSpPr/>
          <p:nvPr/>
        </p:nvSpPr>
        <p:spPr>
          <a:xfrm>
            <a:off x="0" y="1600200"/>
            <a:ext cx="2743200" cy="914400"/>
          </a:xfrm>
          <a:prstGeom prst="flowChartMagneticDru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Increased Intracellular Glucose</a:t>
            </a:r>
            <a:endParaRPr lang="en-US" sz="1600" dirty="0">
              <a:solidFill>
                <a:schemeClr val="tx1"/>
              </a:solidFill>
            </a:endParaRPr>
          </a:p>
        </p:txBody>
      </p:sp>
      <p:sp>
        <p:nvSpPr>
          <p:cNvPr id="11" name="Down Arrow 10"/>
          <p:cNvSpPr/>
          <p:nvPr/>
        </p:nvSpPr>
        <p:spPr>
          <a:xfrm rot="19246986">
            <a:off x="838200" y="2667000"/>
            <a:ext cx="5334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81000" y="3124200"/>
            <a:ext cx="2514600" cy="114300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Sugars + ROS = </a:t>
            </a:r>
            <a:r>
              <a:rPr lang="en-US" dirty="0" err="1" smtClean="0"/>
              <a:t>Carbonlys</a:t>
            </a:r>
            <a:endParaRPr lang="en-US" dirty="0"/>
          </a:p>
        </p:txBody>
      </p:sp>
      <p:sp>
        <p:nvSpPr>
          <p:cNvPr id="19" name="Down Arrow 18"/>
          <p:cNvSpPr/>
          <p:nvPr/>
        </p:nvSpPr>
        <p:spPr>
          <a:xfrm rot="20048097">
            <a:off x="2209800" y="4343400"/>
            <a:ext cx="3810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981200" y="4953000"/>
            <a:ext cx="2514600" cy="17526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Carbonyls  + Proteins/Lipids =</a:t>
            </a:r>
          </a:p>
          <a:p>
            <a:pPr algn="ctr"/>
            <a:r>
              <a:rPr lang="en-US" dirty="0" err="1" smtClean="0"/>
              <a:t>Glycoxidation</a:t>
            </a:r>
            <a:r>
              <a:rPr lang="en-US" dirty="0" smtClean="0"/>
              <a:t> or </a:t>
            </a:r>
            <a:r>
              <a:rPr lang="en-US" dirty="0" err="1" smtClean="0"/>
              <a:t>Lipodidation</a:t>
            </a:r>
            <a:r>
              <a:rPr lang="en-US" dirty="0" smtClean="0"/>
              <a:t> Byproducts</a:t>
            </a:r>
            <a:endParaRPr lang="en-US" dirty="0"/>
          </a:p>
        </p:txBody>
      </p:sp>
      <p:sp>
        <p:nvSpPr>
          <p:cNvPr id="22" name="Right Arrow 21"/>
          <p:cNvSpPr/>
          <p:nvPr/>
        </p:nvSpPr>
        <p:spPr>
          <a:xfrm rot="20418964">
            <a:off x="4795897" y="5343455"/>
            <a:ext cx="1066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019800" y="4648200"/>
            <a:ext cx="1752600" cy="8382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OXIDATIVE STRESS</a:t>
            </a:r>
            <a:endParaRPr lang="en-US" dirty="0"/>
          </a:p>
        </p:txBody>
      </p:sp>
      <p:sp>
        <p:nvSpPr>
          <p:cNvPr id="24" name="Right Arrow 23"/>
          <p:cNvSpPr/>
          <p:nvPr/>
        </p:nvSpPr>
        <p:spPr>
          <a:xfrm rot="16200000">
            <a:off x="6248400" y="3581400"/>
            <a:ext cx="10668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562600" y="2286000"/>
            <a:ext cx="2286000" cy="914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Nerve Dysfunction and Death</a:t>
            </a:r>
            <a:endParaRPr lang="en-US" dirty="0"/>
          </a:p>
        </p:txBody>
      </p:sp>
      <p:sp>
        <p:nvSpPr>
          <p:cNvPr id="26" name="TextBox 25"/>
          <p:cNvSpPr txBox="1"/>
          <p:nvPr/>
        </p:nvSpPr>
        <p:spPr>
          <a:xfrm>
            <a:off x="2971800" y="1752600"/>
            <a:ext cx="2286000" cy="646331"/>
          </a:xfrm>
          <a:prstGeom prst="rect">
            <a:avLst/>
          </a:prstGeom>
          <a:noFill/>
        </p:spPr>
        <p:txBody>
          <a:bodyPr wrap="square" rtlCol="0">
            <a:spAutoFit/>
          </a:bodyPr>
          <a:lstStyle/>
          <a:p>
            <a:r>
              <a:rPr lang="en-US" b="1" dirty="0" smtClean="0"/>
              <a:t>Start Clicking to Learn Physiology</a:t>
            </a:r>
            <a:endParaRPr lang="en-US" b="1" dirty="0"/>
          </a:p>
        </p:txBody>
      </p:sp>
      <p:grpSp>
        <p:nvGrpSpPr>
          <p:cNvPr id="30" name="Group 29"/>
          <p:cNvGrpSpPr/>
          <p:nvPr/>
        </p:nvGrpSpPr>
        <p:grpSpPr>
          <a:xfrm>
            <a:off x="152400" y="1371600"/>
            <a:ext cx="2057400" cy="1219200"/>
            <a:chOff x="152400" y="1371600"/>
            <a:chExt cx="2057400" cy="1219200"/>
          </a:xfrm>
        </p:grpSpPr>
        <p:sp>
          <p:nvSpPr>
            <p:cNvPr id="17" name="Up Arrow 16"/>
            <p:cNvSpPr/>
            <p:nvPr/>
          </p:nvSpPr>
          <p:spPr>
            <a:xfrm>
              <a:off x="152400" y="1447800"/>
              <a:ext cx="2286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Up Arrow 20"/>
            <p:cNvSpPr/>
            <p:nvPr/>
          </p:nvSpPr>
          <p:spPr>
            <a:xfrm>
              <a:off x="1066800" y="1371600"/>
              <a:ext cx="2286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Up Arrow 26"/>
            <p:cNvSpPr/>
            <p:nvPr/>
          </p:nvSpPr>
          <p:spPr>
            <a:xfrm>
              <a:off x="228600" y="2209800"/>
              <a:ext cx="2286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Up Arrow 27"/>
            <p:cNvSpPr/>
            <p:nvPr/>
          </p:nvSpPr>
          <p:spPr>
            <a:xfrm>
              <a:off x="1828800" y="2057400"/>
              <a:ext cx="2286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Up Arrow 28"/>
            <p:cNvSpPr/>
            <p:nvPr/>
          </p:nvSpPr>
          <p:spPr>
            <a:xfrm>
              <a:off x="1981200" y="1447800"/>
              <a:ext cx="2286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p:cBhvr override="childStyle">
                                        <p:cTn id="6" dur="500" fill="hold"/>
                                        <p:tgtEl>
                                          <p:spTgt spid="26">
                                            <p:txEl>
                                              <p:pRg st="0" end="0"/>
                                            </p:txEl>
                                          </p:spTgt>
                                        </p:tgtEl>
                                        <p:attrNameLst>
                                          <p:attrName>style.color</p:attrName>
                                        </p:attrNameLst>
                                      </p:cBhvr>
                                      <p:to>
                                        <a:schemeClr val="accent2"/>
                                      </p:to>
                                    </p:animClr>
                                    <p:animClr clrSpc="rgb">
                                      <p:cBhvr>
                                        <p:cTn id="7" dur="500" fill="hold"/>
                                        <p:tgtEl>
                                          <p:spTgt spid="26">
                                            <p:txEl>
                                              <p:pRg st="0" end="0"/>
                                            </p:txEl>
                                          </p:spTgt>
                                        </p:tgtEl>
                                        <p:attrNameLst>
                                          <p:attrName>fillcolor</p:attrName>
                                        </p:attrNameLst>
                                      </p:cBhvr>
                                      <p:to>
                                        <a:schemeClr val="accent2"/>
                                      </p:to>
                                    </p:animClr>
                                    <p:set>
                                      <p:cBhvr>
                                        <p:cTn id="8" dur="500" fill="hold"/>
                                        <p:tgtEl>
                                          <p:spTgt spid="26">
                                            <p:txEl>
                                              <p:pRg st="0" end="0"/>
                                            </p:txEl>
                                          </p:spTgt>
                                        </p:tgtEl>
                                        <p:attrNameLst>
                                          <p:attrName>fill.type</p:attrName>
                                        </p:attrNameLst>
                                      </p:cBhvr>
                                      <p:to>
                                        <p:strVal val="solid"/>
                                      </p:to>
                                    </p:set>
                                    <p:anim to="1.5" calcmode="lin" valueType="num">
                                      <p:cBhvr override="childStyle">
                                        <p:cTn id="9" dur="500" fill="hold"/>
                                        <p:tgtEl>
                                          <p:spTgt spid="26">
                                            <p:txEl>
                                              <p:pRg st="0" end="0"/>
                                            </p:txEl>
                                          </p:spTgt>
                                        </p:tgtEl>
                                        <p:attrNameLst>
                                          <p:attrName>style.fontSize</p:attrName>
                                        </p:attrNameLst>
                                      </p:cBhvr>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9" presetClass="entr" presetSubtype="10"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p:cTn id="20" dur="5000" fill="hold"/>
                                        <p:tgtEl>
                                          <p:spTgt spid="30"/>
                                        </p:tgtEl>
                                        <p:attrNameLst>
                                          <p:attrName>ppt_w</p:attrName>
                                        </p:attrNameLst>
                                      </p:cBhvr>
                                      <p:tavLst>
                                        <p:tav tm="0" fmla="#ppt_w*sin(2.5*pi*$)">
                                          <p:val>
                                            <p:fltVal val="0"/>
                                          </p:val>
                                        </p:tav>
                                        <p:tav tm="100000">
                                          <p:val>
                                            <p:fltVal val="1"/>
                                          </p:val>
                                        </p:tav>
                                      </p:tavLst>
                                    </p:anim>
                                    <p:anim calcmode="lin" valueType="num">
                                      <p:cBhvr>
                                        <p:cTn id="21" dur="50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childTnLst>
                                </p:cTn>
                              </p:par>
                              <p:par>
                                <p:cTn id="28" presetID="23" presetClass="entr" presetSubtype="16"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fltVal val="0"/>
                                          </p:val>
                                        </p:tav>
                                        <p:tav tm="100000">
                                          <p:val>
                                            <p:strVal val="#ppt_w"/>
                                          </p:val>
                                        </p:tav>
                                      </p:tavLst>
                                    </p:anim>
                                    <p:anim calcmode="lin" valueType="num">
                                      <p:cBhvr>
                                        <p:cTn id="31"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3" presetClass="entr" presetSubtype="16"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childTnLst>
                                </p:cTn>
                              </p:par>
                              <p:par>
                                <p:cTn id="48" presetID="23" presetClass="entr" presetSubtype="16" fill="hold" grpId="0" nodeType="with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ppt_w</p:attrName>
                                        </p:attrNameLst>
                                      </p:cBhvr>
                                      <p:tavLst>
                                        <p:tav tm="0">
                                          <p:val>
                                            <p:fltVal val="0"/>
                                          </p:val>
                                        </p:tav>
                                        <p:tav tm="100000">
                                          <p:val>
                                            <p:strVal val="#ppt_w"/>
                                          </p:val>
                                        </p:tav>
                                      </p:tavLst>
                                    </p:anim>
                                    <p:anim calcmode="lin" valueType="num">
                                      <p:cBhvr>
                                        <p:cTn id="51" dur="5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p:cTn id="56" dur="500" fill="hold"/>
                                        <p:tgtEl>
                                          <p:spTgt spid="24"/>
                                        </p:tgtEl>
                                        <p:attrNameLst>
                                          <p:attrName>ppt_w</p:attrName>
                                        </p:attrNameLst>
                                      </p:cBhvr>
                                      <p:tavLst>
                                        <p:tav tm="0">
                                          <p:val>
                                            <p:fltVal val="0"/>
                                          </p:val>
                                        </p:tav>
                                        <p:tav tm="100000">
                                          <p:val>
                                            <p:strVal val="#ppt_w"/>
                                          </p:val>
                                        </p:tav>
                                      </p:tavLst>
                                    </p:anim>
                                    <p:anim calcmode="lin" valueType="num">
                                      <p:cBhvr>
                                        <p:cTn id="57" dur="500" fill="hold"/>
                                        <p:tgtEl>
                                          <p:spTgt spid="24"/>
                                        </p:tgtEl>
                                        <p:attrNameLst>
                                          <p:attrName>ppt_h</p:attrName>
                                        </p:attrNameLst>
                                      </p:cBhvr>
                                      <p:tavLst>
                                        <p:tav tm="0">
                                          <p:val>
                                            <p:fltVal val="0"/>
                                          </p:val>
                                        </p:tav>
                                        <p:tav tm="100000">
                                          <p:val>
                                            <p:strVal val="#ppt_h"/>
                                          </p:val>
                                        </p:tav>
                                      </p:tavLst>
                                    </p:anim>
                                  </p:childTnLst>
                                </p:cTn>
                              </p:par>
                              <p:par>
                                <p:cTn id="58" presetID="23" presetClass="entr" presetSubtype="16"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8" grpId="0" animBg="1"/>
      <p:bldP spid="19" grpId="0" animBg="1"/>
      <p:bldP spid="20" grpId="0" animBg="1"/>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of Contents</a:t>
            </a:r>
            <a:endParaRPr lang="en-US" dirty="0"/>
          </a:p>
        </p:txBody>
      </p:sp>
      <p:sp>
        <p:nvSpPr>
          <p:cNvPr id="10" name="Content Placeholder 9"/>
          <p:cNvSpPr>
            <a:spLocks noGrp="1"/>
          </p:cNvSpPr>
          <p:nvPr>
            <p:ph idx="1"/>
          </p:nvPr>
        </p:nvSpPr>
        <p:spPr/>
        <p:txBody>
          <a:bodyPr>
            <a:normAutofit fontScale="92500" lnSpcReduction="20000"/>
          </a:bodyPr>
          <a:lstStyle/>
          <a:p>
            <a:pPr lvl="0"/>
            <a:r>
              <a:rPr lang="en-US" sz="3500" b="1" dirty="0" smtClean="0">
                <a:hlinkClick r:id="rId3" action="ppaction://hlinksldjump"/>
              </a:rPr>
              <a:t>Introduction</a:t>
            </a:r>
            <a:endParaRPr lang="en-US" sz="3500" b="1" dirty="0" smtClean="0"/>
          </a:p>
          <a:p>
            <a:pPr lvl="0"/>
            <a:r>
              <a:rPr lang="en-US" sz="3500" b="1" dirty="0" smtClean="0">
                <a:hlinkClick r:id="rId4" action="ppaction://hlinksldjump"/>
              </a:rPr>
              <a:t>Diabetes Mellitus</a:t>
            </a:r>
            <a:endParaRPr lang="en-US" sz="3500" b="1" dirty="0" smtClean="0"/>
          </a:p>
          <a:p>
            <a:pPr lvl="0"/>
            <a:r>
              <a:rPr lang="en-US" sz="3500" b="1" dirty="0" smtClean="0">
                <a:hlinkClick r:id="rId5" action="ppaction://hlinksldjump"/>
              </a:rPr>
              <a:t>Renal Disorders</a:t>
            </a:r>
            <a:endParaRPr lang="en-US" sz="3500" b="1" dirty="0" smtClean="0"/>
          </a:p>
          <a:p>
            <a:pPr lvl="0"/>
            <a:r>
              <a:rPr lang="en-US" sz="3500" b="1" dirty="0" smtClean="0">
                <a:hlinkClick r:id="rId6" action="ppaction://hlinksldjump"/>
              </a:rPr>
              <a:t>Case Study’s </a:t>
            </a:r>
            <a:endParaRPr lang="en-US" sz="3500" b="1" dirty="0" smtClean="0"/>
          </a:p>
          <a:p>
            <a:pPr lvl="0"/>
            <a:r>
              <a:rPr lang="en-US" sz="3500" b="1" dirty="0" smtClean="0">
                <a:hlinkClick r:id="rId7" action="ppaction://hlinksldjump"/>
              </a:rPr>
              <a:t>References</a:t>
            </a:r>
            <a:r>
              <a:rPr lang="en-US" sz="3500" b="1" dirty="0" smtClean="0"/>
              <a:t> </a:t>
            </a:r>
          </a:p>
          <a:p>
            <a:pPr lvl="0"/>
            <a:endParaRPr lang="en-US" dirty="0" smtClean="0"/>
          </a:p>
          <a:p>
            <a:pPr lvl="0">
              <a:buNone/>
            </a:pPr>
            <a:r>
              <a:rPr lang="en-US" dirty="0" smtClean="0"/>
              <a:t>Use the Navigation Keys in the bottom right to work through the Tutorial</a:t>
            </a:r>
          </a:p>
          <a:p>
            <a:pPr lvl="0">
              <a:buNone/>
            </a:pPr>
            <a:r>
              <a:rPr lang="en-US" dirty="0" smtClean="0"/>
              <a:t>The house key will bring you back to this page for easy routing.          </a:t>
            </a:r>
          </a:p>
          <a:p>
            <a:pPr lvl="0">
              <a:buNone/>
            </a:pPr>
            <a:r>
              <a:rPr lang="en-US" dirty="0" smtClean="0"/>
              <a:t>If you come to an </a:t>
            </a:r>
            <a:r>
              <a:rPr lang="en-US" b="1" u="sng" dirty="0" smtClean="0"/>
              <a:t>Underlined</a:t>
            </a:r>
            <a:r>
              <a:rPr lang="en-US" dirty="0" smtClean="0"/>
              <a:t> word, hover the cursor over it or click for more information!</a:t>
            </a:r>
          </a:p>
          <a:p>
            <a:pPr lvl="0">
              <a:buNone/>
            </a:pPr>
            <a:endParaRPr lang="en-US" dirty="0" smtClean="0"/>
          </a:p>
        </p:txBody>
      </p:sp>
      <p:grpSp>
        <p:nvGrpSpPr>
          <p:cNvPr id="8" name="Group 7"/>
          <p:cNvGrpSpPr/>
          <p:nvPr/>
        </p:nvGrpSpPr>
        <p:grpSpPr>
          <a:xfrm>
            <a:off x="7315200" y="6324600"/>
            <a:ext cx="1828800" cy="533400"/>
            <a:chOff x="6705600" y="6248400"/>
            <a:chExt cx="2438400" cy="609600"/>
          </a:xfrm>
        </p:grpSpPr>
        <p:sp>
          <p:nvSpPr>
            <p:cNvPr id="9" name="Action Button: Forward or Next 8">
              <a:hlinkClick r:id="" action="ppaction://hlinkshowjump?jump=nextslide" highlightClick="1"/>
            </p:cNvPr>
            <p:cNvSpPr/>
            <p:nvPr/>
          </p:nvSpPr>
          <p:spPr>
            <a:xfrm>
              <a:off x="8305800" y="6248400"/>
              <a:ext cx="8382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Home 10">
              <a:hlinkClick r:id="rId8" action="ppaction://hlinksldjump" highlightClick="1"/>
            </p:cNvPr>
            <p:cNvSpPr/>
            <p:nvPr/>
          </p:nvSpPr>
          <p:spPr>
            <a:xfrm>
              <a:off x="7620000" y="624840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previousslide" highlightClick="1"/>
            </p:cNvPr>
            <p:cNvSpPr/>
            <p:nvPr/>
          </p:nvSpPr>
          <p:spPr>
            <a:xfrm>
              <a:off x="6705600" y="6248400"/>
              <a:ext cx="9144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050" name="Picture 2" descr="C:\Documents and Settings\essmasm\Local Settings\Temporary Internet Files\Content.IE5\25Z9HVNX\MM900283631[1].gif"/>
          <p:cNvPicPr>
            <a:picLocks noChangeAspect="1" noChangeArrowheads="1" noCrop="1"/>
          </p:cNvPicPr>
          <p:nvPr/>
        </p:nvPicPr>
        <p:blipFill>
          <a:blip r:embed="rId9" cstate="print"/>
          <a:srcRect/>
          <a:stretch>
            <a:fillRect/>
          </a:stretch>
        </p:blipFill>
        <p:spPr bwMode="auto">
          <a:xfrm>
            <a:off x="5334000" y="381000"/>
            <a:ext cx="2633663" cy="2752725"/>
          </a:xfrm>
          <a:prstGeom prst="rect">
            <a:avLst/>
          </a:prstGeom>
          <a:noFill/>
        </p:spPr>
      </p:pic>
      <p:grpSp>
        <p:nvGrpSpPr>
          <p:cNvPr id="13" name="Group 12"/>
          <p:cNvGrpSpPr/>
          <p:nvPr/>
        </p:nvGrpSpPr>
        <p:grpSpPr>
          <a:xfrm>
            <a:off x="4419600" y="4648200"/>
            <a:ext cx="1828800" cy="304800"/>
            <a:chOff x="6705600" y="6248400"/>
            <a:chExt cx="2438400" cy="609600"/>
          </a:xfrm>
        </p:grpSpPr>
        <p:sp>
          <p:nvSpPr>
            <p:cNvPr id="14" name="Action Button: Forward or Next 13">
              <a:hlinkClick r:id="" action="ppaction://hlinkshowjump?jump=nextslide" highlightClick="1"/>
            </p:cNvPr>
            <p:cNvSpPr/>
            <p:nvPr/>
          </p:nvSpPr>
          <p:spPr>
            <a:xfrm>
              <a:off x="8305800" y="6248400"/>
              <a:ext cx="8382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tion Button: Home 14">
              <a:hlinkClick r:id="rId8" action="ppaction://hlinksldjump" highlightClick="1"/>
            </p:cNvPr>
            <p:cNvSpPr/>
            <p:nvPr/>
          </p:nvSpPr>
          <p:spPr>
            <a:xfrm>
              <a:off x="7620000" y="624840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ction Button: Back or Previous 15">
              <a:hlinkClick r:id="" action="ppaction://hlinkshowjump?jump=previousslide" highlightClick="1"/>
            </p:cNvPr>
            <p:cNvSpPr/>
            <p:nvPr/>
          </p:nvSpPr>
          <p:spPr>
            <a:xfrm>
              <a:off x="6705600" y="6248400"/>
              <a:ext cx="9144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Action Button: Home 16">
            <a:hlinkClick r:id="" action="ppaction://hlinkshowjump?jump=firstslide" highlightClick="1"/>
          </p:cNvPr>
          <p:cNvSpPr/>
          <p:nvPr/>
        </p:nvSpPr>
        <p:spPr>
          <a:xfrm>
            <a:off x="2667000" y="5257800"/>
            <a:ext cx="762000" cy="381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562600" y="3048000"/>
            <a:ext cx="1537600" cy="253916"/>
          </a:xfrm>
          <a:prstGeom prst="rect">
            <a:avLst/>
          </a:prstGeom>
        </p:spPr>
        <p:txBody>
          <a:bodyPr wrap="none">
            <a:spAutoFit/>
          </a:bodyPr>
          <a:lstStyle/>
          <a:p>
            <a:r>
              <a:rPr lang="en-US" sz="1050" i="1" dirty="0" smtClean="0"/>
              <a:t>(Microsoft Word 2010)</a:t>
            </a:r>
            <a:endParaRPr lang="en-US" sz="105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smtClean="0"/>
              <a:t>A man comes in to the free clinic with the symptoms listed below. Can you identify the signs of Neuropathy?</a:t>
            </a:r>
            <a:endParaRPr lang="en-US" sz="2800" dirty="0"/>
          </a:p>
        </p:txBody>
      </p:sp>
      <p:sp>
        <p:nvSpPr>
          <p:cNvPr id="8" name="Bevel 7"/>
          <p:cNvSpPr/>
          <p:nvPr/>
        </p:nvSpPr>
        <p:spPr>
          <a:xfrm>
            <a:off x="685800" y="1828800"/>
            <a:ext cx="1981200" cy="12954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His feet are sensitive to touch</a:t>
            </a:r>
            <a:endParaRPr lang="en-US" dirty="0"/>
          </a:p>
        </p:txBody>
      </p:sp>
      <p:sp>
        <p:nvSpPr>
          <p:cNvPr id="11" name="Bevel 10"/>
          <p:cNvSpPr/>
          <p:nvPr/>
        </p:nvSpPr>
        <p:spPr>
          <a:xfrm>
            <a:off x="533400" y="4648200"/>
            <a:ext cx="1981200" cy="12954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 has significant skin breakdown on his feet</a:t>
            </a:r>
            <a:endParaRPr lang="en-US" dirty="0"/>
          </a:p>
        </p:txBody>
      </p:sp>
      <p:sp>
        <p:nvSpPr>
          <p:cNvPr id="12" name="Bevel 11"/>
          <p:cNvSpPr/>
          <p:nvPr/>
        </p:nvSpPr>
        <p:spPr>
          <a:xfrm>
            <a:off x="2590800" y="3276600"/>
            <a:ext cx="1981200" cy="12192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 is having pain in his lower extremities</a:t>
            </a:r>
            <a:endParaRPr lang="en-US" dirty="0"/>
          </a:p>
        </p:txBody>
      </p:sp>
      <p:sp>
        <p:nvSpPr>
          <p:cNvPr id="13" name="Bevel 12"/>
          <p:cNvSpPr/>
          <p:nvPr/>
        </p:nvSpPr>
        <p:spPr>
          <a:xfrm>
            <a:off x="4419600" y="1828800"/>
            <a:ext cx="1981200" cy="12954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His legs are tingling</a:t>
            </a:r>
            <a:endParaRPr lang="en-US" dirty="0"/>
          </a:p>
        </p:txBody>
      </p:sp>
      <p:sp>
        <p:nvSpPr>
          <p:cNvPr id="14" name="TextBox 13"/>
          <p:cNvSpPr txBox="1"/>
          <p:nvPr/>
        </p:nvSpPr>
        <p:spPr>
          <a:xfrm>
            <a:off x="2743200" y="1828800"/>
            <a:ext cx="1600200" cy="1200329"/>
          </a:xfrm>
          <a:prstGeom prst="rect">
            <a:avLst/>
          </a:prstGeom>
          <a:noFill/>
        </p:spPr>
        <p:txBody>
          <a:bodyPr wrap="square" rtlCol="0">
            <a:spAutoFit/>
          </a:bodyPr>
          <a:lstStyle/>
          <a:p>
            <a:pPr algn="ctr"/>
            <a:r>
              <a:rPr lang="en-US" dirty="0" smtClean="0"/>
              <a:t>The correct </a:t>
            </a:r>
            <a:r>
              <a:rPr lang="en-US" dirty="0" smtClean="0">
                <a:solidFill>
                  <a:srgbClr val="00B050"/>
                </a:solidFill>
              </a:rPr>
              <a:t>STAY</a:t>
            </a:r>
            <a:r>
              <a:rPr lang="en-US" dirty="0" smtClean="0"/>
              <a:t> the incorrect </a:t>
            </a:r>
            <a:r>
              <a:rPr lang="en-US" dirty="0" smtClean="0">
                <a:solidFill>
                  <a:srgbClr val="FF0000"/>
                </a:solidFill>
              </a:rPr>
              <a:t>FLY</a:t>
            </a:r>
            <a:r>
              <a:rPr lang="en-US" dirty="0" smtClean="0"/>
              <a:t> away!</a:t>
            </a:r>
            <a:endParaRPr lang="en-US" dirty="0"/>
          </a:p>
        </p:txBody>
      </p:sp>
      <p:sp>
        <p:nvSpPr>
          <p:cNvPr id="15" name="TextBox 14"/>
          <p:cNvSpPr txBox="1"/>
          <p:nvPr/>
        </p:nvSpPr>
        <p:spPr>
          <a:xfrm>
            <a:off x="4876800" y="4953000"/>
            <a:ext cx="1752600" cy="923330"/>
          </a:xfrm>
          <a:prstGeom prst="rect">
            <a:avLst/>
          </a:prstGeom>
          <a:noFill/>
        </p:spPr>
        <p:txBody>
          <a:bodyPr wrap="square" rtlCol="0">
            <a:spAutoFit/>
          </a:bodyPr>
          <a:lstStyle/>
          <a:p>
            <a:r>
              <a:rPr lang="en-US" dirty="0" smtClean="0"/>
              <a:t>This is not a sign of neuropathy.</a:t>
            </a:r>
            <a:endParaRPr lang="en-US" dirty="0"/>
          </a:p>
        </p:txBody>
      </p:sp>
      <p:sp>
        <p:nvSpPr>
          <p:cNvPr id="16" name="Bevel 15"/>
          <p:cNvSpPr/>
          <p:nvPr/>
        </p:nvSpPr>
        <p:spPr>
          <a:xfrm>
            <a:off x="4648200" y="4800600"/>
            <a:ext cx="1981200" cy="12954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 is crying because he missed his bus</a:t>
            </a:r>
            <a:endParaRPr lang="en-US" dirty="0"/>
          </a:p>
        </p:txBody>
      </p:sp>
      <p:grpSp>
        <p:nvGrpSpPr>
          <p:cNvPr id="17" name="Group 16"/>
          <p:cNvGrpSpPr/>
          <p:nvPr/>
        </p:nvGrpSpPr>
        <p:grpSpPr>
          <a:xfrm>
            <a:off x="7315200" y="6324600"/>
            <a:ext cx="1828800" cy="533400"/>
            <a:chOff x="6705600" y="6248400"/>
            <a:chExt cx="2438400" cy="609600"/>
          </a:xfrm>
        </p:grpSpPr>
        <p:sp>
          <p:nvSpPr>
            <p:cNvPr id="18" name="Action Button: Forward or Next 17">
              <a:hlinkClick r:id="" action="ppaction://hlinkshowjump?jump=nextslide" highlightClick="1"/>
            </p:cNvPr>
            <p:cNvSpPr/>
            <p:nvPr/>
          </p:nvSpPr>
          <p:spPr>
            <a:xfrm>
              <a:off x="8305800" y="6248400"/>
              <a:ext cx="8382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ction Button: Home 18">
              <a:hlinkClick r:id="rId2" action="ppaction://hlinksldjump" highlightClick="1"/>
            </p:cNvPr>
            <p:cNvSpPr/>
            <p:nvPr/>
          </p:nvSpPr>
          <p:spPr>
            <a:xfrm>
              <a:off x="7620000" y="624840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ction Button: Back or Previous 19">
              <a:hlinkClick r:id="" action="ppaction://hlinkshowjump?jump=previousslide" highlightClick="1"/>
            </p:cNvPr>
            <p:cNvSpPr/>
            <p:nvPr/>
          </p:nvSpPr>
          <p:spPr>
            <a:xfrm>
              <a:off x="6705600" y="6248400"/>
              <a:ext cx="9144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8"/>
                                        </p:tgtEl>
                                      </p:cBhvr>
                                      <p:by x="150000" y="150000"/>
                                    </p:animScale>
                                  </p:childTnLst>
                                </p:cTn>
                              </p:par>
                            </p:childTnLst>
                          </p:cTn>
                        </p:par>
                      </p:childTnLst>
                    </p:cTn>
                  </p:par>
                </p:childTnLst>
              </p:cTn>
              <p:nextCondLst>
                <p:cond evt="onClick" delay="0">
                  <p:tgtEl>
                    <p:spTgt spid="8"/>
                  </p:tgtEl>
                </p:cond>
              </p:nextCondLst>
            </p:seq>
            <p:seq concurrent="1" nextAc="seek">
              <p:cTn id="7" restart="whenNotActive" fill="hold" evtFilter="cancelBubble" nodeType="interactiveSeq">
                <p:stCondLst>
                  <p:cond evt="onClick" delay="0">
                    <p:tgtEl>
                      <p:spTgt spid="13"/>
                    </p:tgtEl>
                  </p:cond>
                </p:stCondLst>
                <p:endSync evt="end" delay="0">
                  <p:rtn val="all"/>
                </p:endSync>
                <p:childTnLst>
                  <p:par>
                    <p:cTn id="8" fill="hold">
                      <p:stCondLst>
                        <p:cond delay="0"/>
                      </p:stCondLst>
                      <p:childTnLst>
                        <p:par>
                          <p:cTn id="9" fill="hold">
                            <p:stCondLst>
                              <p:cond delay="0"/>
                            </p:stCondLst>
                            <p:childTnLst>
                              <p:par>
                                <p:cTn id="10" presetID="6" presetClass="emph" presetSubtype="0" fill="hold" grpId="0" nodeType="clickEffect">
                                  <p:stCondLst>
                                    <p:cond delay="0"/>
                                  </p:stCondLst>
                                  <p:childTnLst>
                                    <p:animScale>
                                      <p:cBhvr>
                                        <p:cTn id="11" dur="2000" fill="hold"/>
                                        <p:tgtEl>
                                          <p:spTgt spid="13"/>
                                        </p:tgtEl>
                                      </p:cBhvr>
                                      <p:by x="150000" y="150000"/>
                                    </p:animScale>
                                  </p:childTnLst>
                                </p:cTn>
                              </p:par>
                            </p:childTnLst>
                          </p:cTn>
                        </p:par>
                      </p:childTnLst>
                    </p:cTn>
                  </p:par>
                </p:childTnLst>
              </p:cTn>
              <p:nextCondLst>
                <p:cond evt="onClick" delay="0">
                  <p:tgtEl>
                    <p:spTgt spid="13"/>
                  </p:tgtEl>
                </p:cond>
              </p:nextCondLst>
            </p:seq>
            <p:seq concurrent="1" nextAc="seek">
              <p:cTn id="12" restart="whenNotActive" fill="hold" evtFilter="cancelBubble" nodeType="interactiveSeq">
                <p:stCondLst>
                  <p:cond evt="onClick" delay="0">
                    <p:tgtEl>
                      <p:spTgt spid="12"/>
                    </p:tgtEl>
                  </p:cond>
                </p:stCondLst>
                <p:endSync evt="end" delay="0">
                  <p:rtn val="all"/>
                </p:endSync>
                <p:childTnLst>
                  <p:par>
                    <p:cTn id="13" fill="hold">
                      <p:stCondLst>
                        <p:cond delay="0"/>
                      </p:stCondLst>
                      <p:childTnLst>
                        <p:par>
                          <p:cTn id="14" fill="hold">
                            <p:stCondLst>
                              <p:cond delay="0"/>
                            </p:stCondLst>
                            <p:childTnLst>
                              <p:par>
                                <p:cTn id="15" presetID="6" presetClass="emph" presetSubtype="0" fill="hold" grpId="0" nodeType="clickEffect">
                                  <p:stCondLst>
                                    <p:cond delay="0"/>
                                  </p:stCondLst>
                                  <p:childTnLst>
                                    <p:animScale>
                                      <p:cBhvr>
                                        <p:cTn id="16" dur="2000" fill="hold"/>
                                        <p:tgtEl>
                                          <p:spTgt spid="12"/>
                                        </p:tgtEl>
                                      </p:cBhvr>
                                      <p:by x="150000" y="150000"/>
                                    </p:animScale>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11"/>
                    </p:tgtEl>
                  </p:cond>
                </p:stCondLst>
                <p:endSync evt="end" delay="0">
                  <p:rtn val="all"/>
                </p:endSync>
                <p:childTnLst>
                  <p:par>
                    <p:cTn id="18" fill="hold">
                      <p:stCondLst>
                        <p:cond delay="0"/>
                      </p:stCondLst>
                      <p:childTnLst>
                        <p:par>
                          <p:cTn id="19" fill="hold">
                            <p:stCondLst>
                              <p:cond delay="0"/>
                            </p:stCondLst>
                            <p:childTnLst>
                              <p:par>
                                <p:cTn id="20" presetID="6" presetClass="emph" presetSubtype="0" fill="hold" grpId="0" nodeType="clickEffect">
                                  <p:stCondLst>
                                    <p:cond delay="0"/>
                                  </p:stCondLst>
                                  <p:childTnLst>
                                    <p:animScale>
                                      <p:cBhvr>
                                        <p:cTn id="21" dur="2000" fill="hold"/>
                                        <p:tgtEl>
                                          <p:spTgt spid="11"/>
                                        </p:tgtEl>
                                      </p:cBhvr>
                                      <p:by x="150000" y="150000"/>
                                    </p:animScale>
                                  </p:childTnLst>
                                </p:cTn>
                              </p:par>
                            </p:childTnLst>
                          </p:cTn>
                        </p:par>
                      </p:childTnLst>
                    </p:cTn>
                  </p:par>
                </p:childTnLst>
              </p:cTn>
              <p:nextCondLst>
                <p:cond evt="onClick" delay="0">
                  <p:tgtEl>
                    <p:spTgt spid="11"/>
                  </p:tgtEl>
                </p:cond>
              </p:nextCondLst>
            </p:seq>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8" presetClass="exit" presetSubtype="16" fill="hold" grpId="0" nodeType="clickEffect">
                                  <p:stCondLst>
                                    <p:cond delay="0"/>
                                  </p:stCondLst>
                                  <p:childTnLst>
                                    <p:animEffect transition="out" filter="diamond(in)">
                                      <p:cBhvr>
                                        <p:cTn id="26" dur="2000"/>
                                        <p:tgtEl>
                                          <p:spTgt spid="16"/>
                                        </p:tgtEl>
                                      </p:cBhvr>
                                    </p:animEffect>
                                    <p:set>
                                      <p:cBhvr>
                                        <p:cTn id="27"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8" grpId="0" animBg="1"/>
      <p:bldP spid="11" grpId="0" animBg="1"/>
      <p:bldP spid="12" grpId="0" animBg="1"/>
      <p:bldP spid="13"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Accelerated Free radical production ultimately results in…</a:t>
            </a:r>
            <a:endParaRPr lang="en-US" dirty="0"/>
          </a:p>
        </p:txBody>
      </p:sp>
      <p:sp>
        <p:nvSpPr>
          <p:cNvPr id="5" name="Oval 4">
            <a:hlinkClick r:id="rId2" action="ppaction://hlinksldjump"/>
          </p:cNvPr>
          <p:cNvSpPr/>
          <p:nvPr/>
        </p:nvSpPr>
        <p:spPr>
          <a:xfrm>
            <a:off x="3048000" y="1752600"/>
            <a:ext cx="21336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Nerve Dysfunction</a:t>
            </a:r>
            <a:endParaRPr lang="en-US" dirty="0"/>
          </a:p>
        </p:txBody>
      </p:sp>
      <p:sp>
        <p:nvSpPr>
          <p:cNvPr id="6" name="Oval 5">
            <a:hlinkClick r:id="rId2" action="ppaction://hlinksldjump"/>
          </p:cNvPr>
          <p:cNvSpPr/>
          <p:nvPr/>
        </p:nvSpPr>
        <p:spPr>
          <a:xfrm>
            <a:off x="3048000" y="3429000"/>
            <a:ext cx="21336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Cell Death</a:t>
            </a:r>
            <a:endParaRPr lang="en-US" dirty="0"/>
          </a:p>
        </p:txBody>
      </p:sp>
      <p:sp>
        <p:nvSpPr>
          <p:cNvPr id="7" name="Oval 6">
            <a:hlinkClick r:id="rId2" action="ppaction://hlinksldjump"/>
          </p:cNvPr>
          <p:cNvSpPr/>
          <p:nvPr/>
        </p:nvSpPr>
        <p:spPr>
          <a:xfrm>
            <a:off x="3124200" y="5029200"/>
            <a:ext cx="21336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Neuropathy</a:t>
            </a:r>
            <a:endParaRPr lang="en-US" dirty="0"/>
          </a:p>
        </p:txBody>
      </p:sp>
      <p:grpSp>
        <p:nvGrpSpPr>
          <p:cNvPr id="8" name="Group 7"/>
          <p:cNvGrpSpPr/>
          <p:nvPr/>
        </p:nvGrpSpPr>
        <p:grpSpPr>
          <a:xfrm>
            <a:off x="7315200" y="6324600"/>
            <a:ext cx="1828800" cy="533400"/>
            <a:chOff x="6705600" y="6248400"/>
            <a:chExt cx="2438400" cy="609600"/>
          </a:xfrm>
        </p:grpSpPr>
        <p:sp>
          <p:nvSpPr>
            <p:cNvPr id="9" name="Action Button: Forward or Next 8">
              <a:hlinkClick r:id="" action="ppaction://hlinkshowjump?jump=nextslide" highlightClick="1"/>
            </p:cNvPr>
            <p:cNvSpPr/>
            <p:nvPr/>
          </p:nvSpPr>
          <p:spPr>
            <a:xfrm>
              <a:off x="8305800" y="6248400"/>
              <a:ext cx="8382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Home 9">
              <a:hlinkClick r:id="rId3" action="ppaction://hlinksldjump" highlightClick="1"/>
            </p:cNvPr>
            <p:cNvSpPr/>
            <p:nvPr/>
          </p:nvSpPr>
          <p:spPr>
            <a:xfrm>
              <a:off x="7620000" y="624840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Back or Previous 10">
              <a:hlinkClick r:id="" action="ppaction://hlinkshowjump?jump=previousslide" highlightClick="1"/>
            </p:cNvPr>
            <p:cNvSpPr/>
            <p:nvPr/>
          </p:nvSpPr>
          <p:spPr>
            <a:xfrm>
              <a:off x="6705600" y="6248400"/>
              <a:ext cx="9144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804160"/>
          </a:xfrm>
        </p:spPr>
        <p:txBody>
          <a:bodyPr>
            <a:normAutofit/>
          </a:bodyPr>
          <a:lstStyle/>
          <a:p>
            <a:r>
              <a:rPr lang="en-US" sz="4800" dirty="0" smtClean="0"/>
              <a:t>And now to Renal… </a:t>
            </a:r>
            <a:endParaRPr lang="en-US" sz="4800" dirty="0"/>
          </a:p>
        </p:txBody>
      </p:sp>
      <p:grpSp>
        <p:nvGrpSpPr>
          <p:cNvPr id="3" name="Group 2"/>
          <p:cNvGrpSpPr/>
          <p:nvPr/>
        </p:nvGrpSpPr>
        <p:grpSpPr>
          <a:xfrm>
            <a:off x="7315200" y="6324600"/>
            <a:ext cx="1828800" cy="533400"/>
            <a:chOff x="6705600" y="6248400"/>
            <a:chExt cx="2438400" cy="609600"/>
          </a:xfrm>
        </p:grpSpPr>
        <p:sp>
          <p:nvSpPr>
            <p:cNvPr id="4" name="Action Button: Forward or Next 3">
              <a:hlinkClick r:id="" action="ppaction://hlinkshowjump?jump=nextslide" highlightClick="1"/>
            </p:cNvPr>
            <p:cNvSpPr/>
            <p:nvPr/>
          </p:nvSpPr>
          <p:spPr>
            <a:xfrm>
              <a:off x="8305800" y="6248400"/>
              <a:ext cx="8382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ction Button: Home 4">
              <a:hlinkClick r:id="rId2" action="ppaction://hlinksldjump" highlightClick="1"/>
            </p:cNvPr>
            <p:cNvSpPr/>
            <p:nvPr/>
          </p:nvSpPr>
          <p:spPr>
            <a:xfrm>
              <a:off x="7620000" y="624840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Back or Previous 5">
              <a:hlinkClick r:id="" action="ppaction://hlinkshowjump?jump=previousslide" highlightClick="1"/>
            </p:cNvPr>
            <p:cNvSpPr/>
            <p:nvPr/>
          </p:nvSpPr>
          <p:spPr>
            <a:xfrm>
              <a:off x="6705600" y="6248400"/>
              <a:ext cx="9144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3" descr="C:\Documents and Settings\essmasm\Local Settings\Temporary Internet Files\Content.IE5\H1F4527S\MP900385804[1].jpg"/>
          <p:cNvPicPr>
            <a:picLocks noChangeAspect="1" noChangeArrowheads="1"/>
          </p:cNvPicPr>
          <p:nvPr/>
        </p:nvPicPr>
        <p:blipFill>
          <a:blip r:embed="rId3" cstate="print"/>
          <a:srcRect/>
          <a:stretch>
            <a:fillRect/>
          </a:stretch>
        </p:blipFill>
        <p:spPr bwMode="auto">
          <a:xfrm>
            <a:off x="1453236" y="3433174"/>
            <a:ext cx="4572000" cy="1981200"/>
          </a:xfrm>
          <a:prstGeom prst="rect">
            <a:avLst/>
          </a:prstGeom>
          <a:noFill/>
        </p:spPr>
      </p:pic>
      <p:sp>
        <p:nvSpPr>
          <p:cNvPr id="8" name="Rectangle 7"/>
          <p:cNvSpPr/>
          <p:nvPr/>
        </p:nvSpPr>
        <p:spPr>
          <a:xfrm>
            <a:off x="0" y="6488668"/>
            <a:ext cx="3281668" cy="369332"/>
          </a:xfrm>
          <a:prstGeom prst="rect">
            <a:avLst/>
          </a:prstGeom>
        </p:spPr>
        <p:txBody>
          <a:bodyPr wrap="none">
            <a:spAutoFit/>
          </a:bodyPr>
          <a:lstStyle/>
          <a:p>
            <a:r>
              <a:rPr lang="en-US" i="1" dirty="0" smtClean="0"/>
              <a:t>(Microsoft Word Images,2010)</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Renal Disorders</a:t>
            </a:r>
            <a:endParaRPr lang="en-US" dirty="0"/>
          </a:p>
        </p:txBody>
      </p:sp>
      <p:sp>
        <p:nvSpPr>
          <p:cNvPr id="3" name="Content Placeholder 2"/>
          <p:cNvSpPr>
            <a:spLocks noGrp="1"/>
          </p:cNvSpPr>
          <p:nvPr>
            <p:ph idx="1"/>
          </p:nvPr>
        </p:nvSpPr>
        <p:spPr/>
        <p:txBody>
          <a:bodyPr>
            <a:normAutofit/>
          </a:bodyPr>
          <a:lstStyle/>
          <a:p>
            <a:r>
              <a:rPr lang="en-US" dirty="0" smtClean="0"/>
              <a:t>Renal impairment can be directly related to neurological complications.</a:t>
            </a:r>
          </a:p>
          <a:p>
            <a:r>
              <a:rPr lang="en-US" dirty="0" smtClean="0"/>
              <a:t>CNS dysfunction occurs when the kidney’s </a:t>
            </a:r>
            <a:r>
              <a:rPr lang="en-US" dirty="0" err="1" smtClean="0">
                <a:solidFill>
                  <a:srgbClr val="FF0000"/>
                </a:solidFill>
                <a:hlinkClick r:id="rId3" action="ppaction://hlinksldjump" tooltip="Test that estimates how much blood passes through the kidney's filters called glomeruli, each minute."/>
              </a:rPr>
              <a:t>glomerular</a:t>
            </a:r>
            <a:r>
              <a:rPr lang="en-US" dirty="0" smtClean="0">
                <a:solidFill>
                  <a:srgbClr val="FF0000"/>
                </a:solidFill>
                <a:hlinkClick r:id="rId3" action="ppaction://hlinksldjump" tooltip="Test that estimates how much blood passes through the kidney's filters called glomeruli, each minute."/>
              </a:rPr>
              <a:t> filtration rate </a:t>
            </a:r>
            <a:r>
              <a:rPr lang="en-US" dirty="0" smtClean="0"/>
              <a:t>drops below 10% of normal (90-120 ml/min). </a:t>
            </a:r>
          </a:p>
          <a:p>
            <a:r>
              <a:rPr lang="en-US" dirty="0" smtClean="0"/>
              <a:t>Kidney failure effects a persons Neurologic condition more severely when complications are acute.</a:t>
            </a:r>
          </a:p>
          <a:p>
            <a:pPr lvl="1"/>
            <a:r>
              <a:rPr lang="en-US" b="1" dirty="0" smtClean="0">
                <a:solidFill>
                  <a:srgbClr val="FF0000"/>
                </a:solidFill>
              </a:rPr>
              <a:t>Uremic Encephalopathy </a:t>
            </a:r>
            <a:r>
              <a:rPr lang="en-US" dirty="0" smtClean="0">
                <a:solidFill>
                  <a:schemeClr val="tx1"/>
                </a:solidFill>
              </a:rPr>
              <a:t>is common and can be caused by many renal disorders. It is capable of damaging both the PNS and CNS.  </a:t>
            </a:r>
          </a:p>
        </p:txBody>
      </p:sp>
      <p:grpSp>
        <p:nvGrpSpPr>
          <p:cNvPr id="4" name="Group 3"/>
          <p:cNvGrpSpPr/>
          <p:nvPr/>
        </p:nvGrpSpPr>
        <p:grpSpPr>
          <a:xfrm>
            <a:off x="7315200" y="6324600"/>
            <a:ext cx="1828800" cy="533400"/>
            <a:chOff x="6705600" y="6248400"/>
            <a:chExt cx="2438400" cy="609600"/>
          </a:xfrm>
        </p:grpSpPr>
        <p:sp>
          <p:nvSpPr>
            <p:cNvPr id="5" name="Action Button: Forward or Next 4">
              <a:hlinkClick r:id="" action="ppaction://hlinkshowjump?jump=nextslide" highlightClick="1"/>
            </p:cNvPr>
            <p:cNvSpPr/>
            <p:nvPr/>
          </p:nvSpPr>
          <p:spPr>
            <a:xfrm>
              <a:off x="8305800" y="6248400"/>
              <a:ext cx="8382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4" action="ppaction://hlinksldjump" highlightClick="1"/>
            </p:cNvPr>
            <p:cNvSpPr/>
            <p:nvPr/>
          </p:nvSpPr>
          <p:spPr>
            <a:xfrm>
              <a:off x="7620000" y="624840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6705600" y="6248400"/>
              <a:ext cx="9144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4" name="Picture 2" descr="C:\Documents and Settings\essmasm\Local Settings\Temporary Internet Files\Content.IE5\R7P7TRQV\MC900229415[1].wmf"/>
          <p:cNvPicPr>
            <a:picLocks noChangeAspect="1" noChangeArrowheads="1"/>
          </p:cNvPicPr>
          <p:nvPr/>
        </p:nvPicPr>
        <p:blipFill>
          <a:blip r:embed="rId5" cstate="print"/>
          <a:srcRect/>
          <a:stretch>
            <a:fillRect/>
          </a:stretch>
        </p:blipFill>
        <p:spPr bwMode="auto">
          <a:xfrm>
            <a:off x="6248400" y="304800"/>
            <a:ext cx="1523390" cy="1498092"/>
          </a:xfrm>
          <a:prstGeom prst="rect">
            <a:avLst/>
          </a:prstGeom>
          <a:noFill/>
        </p:spPr>
      </p:pic>
      <p:pic>
        <p:nvPicPr>
          <p:cNvPr id="9" name="Picture 2" descr="C:\Documents and Settings\essmasm\Local Settings\Temporary Internet Files\Content.IE5\R7P7TRQV\MC900229415[1].wmf"/>
          <p:cNvPicPr>
            <a:picLocks noChangeAspect="1" noChangeArrowheads="1"/>
          </p:cNvPicPr>
          <p:nvPr/>
        </p:nvPicPr>
        <p:blipFill>
          <a:blip r:embed="rId5" cstate="print"/>
          <a:srcRect/>
          <a:stretch>
            <a:fillRect/>
          </a:stretch>
        </p:blipFill>
        <p:spPr bwMode="auto">
          <a:xfrm flipH="1">
            <a:off x="4724400" y="228600"/>
            <a:ext cx="1524305" cy="1472946"/>
          </a:xfrm>
          <a:prstGeom prst="rect">
            <a:avLst/>
          </a:prstGeom>
          <a:noFill/>
        </p:spPr>
      </p:pic>
      <p:sp>
        <p:nvSpPr>
          <p:cNvPr id="10" name="Rectangle 9"/>
          <p:cNvSpPr/>
          <p:nvPr/>
        </p:nvSpPr>
        <p:spPr>
          <a:xfrm>
            <a:off x="0" y="6488668"/>
            <a:ext cx="5465792" cy="646331"/>
          </a:xfrm>
          <a:prstGeom prst="rect">
            <a:avLst/>
          </a:prstGeom>
        </p:spPr>
        <p:txBody>
          <a:bodyPr wrap="none">
            <a:spAutoFit/>
          </a:bodyPr>
          <a:lstStyle/>
          <a:p>
            <a:r>
              <a:rPr lang="en-US" i="1" dirty="0" smtClean="0"/>
              <a:t>(</a:t>
            </a:r>
            <a:r>
              <a:rPr lang="en-US" i="1" dirty="0" err="1" smtClean="0"/>
              <a:t>Bucurescu</a:t>
            </a:r>
            <a:r>
              <a:rPr lang="en-US" i="1" dirty="0" smtClean="0"/>
              <a:t>, 2008) (Garcia, </a:t>
            </a:r>
            <a:r>
              <a:rPr lang="en-US" i="1" dirty="0" err="1" smtClean="0"/>
              <a:t>Strub</a:t>
            </a:r>
            <a:r>
              <a:rPr lang="en-US" i="1" dirty="0" smtClean="0"/>
              <a:t>, </a:t>
            </a:r>
            <a:r>
              <a:rPr lang="en-US" i="1" dirty="0" err="1" smtClean="0"/>
              <a:t>Wiesberg</a:t>
            </a:r>
            <a:r>
              <a:rPr lang="en-US" i="1" dirty="0" smtClean="0"/>
              <a:t>, 2008) </a:t>
            </a:r>
            <a:endParaRPr lang="en-US" dirty="0" smtClean="0"/>
          </a:p>
          <a:p>
            <a:endParaRPr lang="en-US" dirty="0"/>
          </a:p>
        </p:txBody>
      </p:sp>
      <p:sp>
        <p:nvSpPr>
          <p:cNvPr id="11" name="Rectangle 10"/>
          <p:cNvSpPr/>
          <p:nvPr/>
        </p:nvSpPr>
        <p:spPr>
          <a:xfrm>
            <a:off x="5181600" y="6488668"/>
            <a:ext cx="2019335" cy="369332"/>
          </a:xfrm>
          <a:prstGeom prst="rect">
            <a:avLst/>
          </a:prstGeom>
        </p:spPr>
        <p:txBody>
          <a:bodyPr wrap="none">
            <a:spAutoFit/>
          </a:bodyPr>
          <a:lstStyle/>
          <a:p>
            <a:r>
              <a:rPr lang="en-US" i="1" dirty="0" smtClean="0"/>
              <a:t>(Wikipedia, 2010)</a:t>
            </a:r>
            <a:endParaRPr lang="en-US" dirty="0"/>
          </a:p>
        </p:txBody>
      </p:sp>
      <p:sp>
        <p:nvSpPr>
          <p:cNvPr id="12" name="Rectangle 11"/>
          <p:cNvSpPr/>
          <p:nvPr/>
        </p:nvSpPr>
        <p:spPr>
          <a:xfrm>
            <a:off x="0" y="6172200"/>
            <a:ext cx="3281668" cy="369332"/>
          </a:xfrm>
          <a:prstGeom prst="rect">
            <a:avLst/>
          </a:prstGeom>
        </p:spPr>
        <p:txBody>
          <a:bodyPr wrap="none">
            <a:spAutoFit/>
          </a:bodyPr>
          <a:lstStyle/>
          <a:p>
            <a:r>
              <a:rPr lang="en-US" i="1" dirty="0" smtClean="0"/>
              <a:t>(Microsoft Word Images,2010)</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Renal Disorders</a:t>
            </a:r>
            <a:endParaRPr lang="en-US" dirty="0"/>
          </a:p>
        </p:txBody>
      </p:sp>
      <p:sp>
        <p:nvSpPr>
          <p:cNvPr id="3" name="Content Placeholder 2"/>
          <p:cNvSpPr>
            <a:spLocks noGrp="1"/>
          </p:cNvSpPr>
          <p:nvPr>
            <p:ph idx="1"/>
          </p:nvPr>
        </p:nvSpPr>
        <p:spPr/>
        <p:txBody>
          <a:bodyPr>
            <a:normAutofit lnSpcReduction="10000"/>
          </a:bodyPr>
          <a:lstStyle/>
          <a:p>
            <a:r>
              <a:rPr lang="en-US" dirty="0" smtClean="0"/>
              <a:t>Uremic Encephalopathy is a brain disorder that develops in patients with acute or chronic renal failure</a:t>
            </a:r>
          </a:p>
          <a:p>
            <a:pPr lvl="1"/>
            <a:r>
              <a:rPr lang="en-US" dirty="0" smtClean="0">
                <a:solidFill>
                  <a:schemeClr val="tx1"/>
                </a:solidFill>
              </a:rPr>
              <a:t>Symptoms occur when </a:t>
            </a:r>
            <a:r>
              <a:rPr lang="en-US" dirty="0" err="1" smtClean="0">
                <a:solidFill>
                  <a:schemeClr val="tx1"/>
                </a:solidFill>
                <a:hlinkClick r:id="rId2" action="ppaction://hlinksldjump" tooltip="A test that measures the rate at which creatinine is cleared from the kidneys. It is measured by taking both urine and blood samples. Normal for a man is 60-110 and women is 45-90."/>
              </a:rPr>
              <a:t>creatinine</a:t>
            </a:r>
            <a:r>
              <a:rPr lang="en-US" dirty="0" smtClean="0">
                <a:solidFill>
                  <a:schemeClr val="tx1"/>
                </a:solidFill>
                <a:hlinkClick r:id="rId2" action="ppaction://hlinksldjump" tooltip="A test that measures the rate at which creatinine is cleared from the kidneys. It is measured by taking both urine and blood samples. Normal for a man is 60-110 and women is 45-90."/>
              </a:rPr>
              <a:t> clearance </a:t>
            </a:r>
            <a:r>
              <a:rPr lang="en-US" dirty="0" smtClean="0">
                <a:solidFill>
                  <a:schemeClr val="tx1"/>
                </a:solidFill>
              </a:rPr>
              <a:t>(</a:t>
            </a:r>
            <a:r>
              <a:rPr lang="en-US" dirty="0" err="1" smtClean="0">
                <a:solidFill>
                  <a:schemeClr val="tx1"/>
                </a:solidFill>
              </a:rPr>
              <a:t>CrCl</a:t>
            </a:r>
            <a:r>
              <a:rPr lang="en-US" dirty="0" smtClean="0">
                <a:solidFill>
                  <a:schemeClr val="tx1"/>
                </a:solidFill>
              </a:rPr>
              <a:t>) falls below 15ml/min.</a:t>
            </a:r>
          </a:p>
          <a:p>
            <a:pPr lvl="1"/>
            <a:r>
              <a:rPr lang="en-US" dirty="0" smtClean="0">
                <a:solidFill>
                  <a:schemeClr val="tx1"/>
                </a:solidFill>
              </a:rPr>
              <a:t>Occurs when toxins build up that are normally cleared by the kidneys.</a:t>
            </a:r>
          </a:p>
          <a:p>
            <a:pPr lvl="1"/>
            <a:r>
              <a:rPr lang="en-US" dirty="0" smtClean="0">
                <a:solidFill>
                  <a:schemeClr val="tx1"/>
                </a:solidFill>
              </a:rPr>
              <a:t>Symptoms may be as mild as fatigue and memory loss, or as severe as seizures and coma. </a:t>
            </a:r>
          </a:p>
          <a:p>
            <a:pPr lvl="1"/>
            <a:r>
              <a:rPr lang="en-US" dirty="0" smtClean="0">
                <a:solidFill>
                  <a:schemeClr val="tx1"/>
                </a:solidFill>
              </a:rPr>
              <a:t>Uremic Encephalopathy, if treated and diagnosed promptly, can be reversed with </a:t>
            </a:r>
            <a:r>
              <a:rPr lang="en-US" dirty="0" smtClean="0">
                <a:solidFill>
                  <a:schemeClr val="tx1"/>
                </a:solidFill>
                <a:hlinkClick r:id="rId2" action="ppaction://hlinksldjump" tooltip="Using a special machine to clean one's blood when the kidneys are no longer able to filter blood on their own. "/>
              </a:rPr>
              <a:t>dialysis</a:t>
            </a:r>
            <a:r>
              <a:rPr lang="en-US" dirty="0" smtClean="0">
                <a:solidFill>
                  <a:schemeClr val="tx1"/>
                </a:solidFill>
              </a:rPr>
              <a:t>. </a:t>
            </a:r>
          </a:p>
          <a:p>
            <a:pPr lvl="1"/>
            <a:r>
              <a:rPr lang="en-US" dirty="0" smtClean="0">
                <a:solidFill>
                  <a:schemeClr val="tx1"/>
                </a:solidFill>
              </a:rPr>
              <a:t>Renal transplantation may be required in more severe prolonged cases.</a:t>
            </a:r>
          </a:p>
        </p:txBody>
      </p:sp>
      <p:grpSp>
        <p:nvGrpSpPr>
          <p:cNvPr id="4" name="Group 3"/>
          <p:cNvGrpSpPr/>
          <p:nvPr/>
        </p:nvGrpSpPr>
        <p:grpSpPr>
          <a:xfrm>
            <a:off x="7315200" y="6324600"/>
            <a:ext cx="1828800" cy="533400"/>
            <a:chOff x="6705600" y="6248400"/>
            <a:chExt cx="2438400" cy="609600"/>
          </a:xfrm>
        </p:grpSpPr>
        <p:sp>
          <p:nvSpPr>
            <p:cNvPr id="5" name="Action Button: Forward or Next 4">
              <a:hlinkClick r:id="" action="ppaction://hlinkshowjump?jump=nextslide" highlightClick="1"/>
            </p:cNvPr>
            <p:cNvSpPr/>
            <p:nvPr/>
          </p:nvSpPr>
          <p:spPr>
            <a:xfrm>
              <a:off x="8305800" y="6248400"/>
              <a:ext cx="8382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3" action="ppaction://hlinksldjump" highlightClick="1"/>
            </p:cNvPr>
            <p:cNvSpPr/>
            <p:nvPr/>
          </p:nvSpPr>
          <p:spPr>
            <a:xfrm>
              <a:off x="7620000" y="624840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6705600" y="6248400"/>
              <a:ext cx="9144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0" y="6488668"/>
            <a:ext cx="2103461" cy="369332"/>
          </a:xfrm>
          <a:prstGeom prst="rect">
            <a:avLst/>
          </a:prstGeom>
        </p:spPr>
        <p:txBody>
          <a:bodyPr wrap="none">
            <a:spAutoFit/>
          </a:bodyPr>
          <a:lstStyle/>
          <a:p>
            <a:r>
              <a:rPr lang="en-US" i="1" dirty="0" smtClean="0"/>
              <a:t>(</a:t>
            </a:r>
            <a:r>
              <a:rPr lang="en-US" i="1" dirty="0" err="1" smtClean="0"/>
              <a:t>Bucurescu</a:t>
            </a:r>
            <a:r>
              <a:rPr lang="en-US" i="1" dirty="0" smtClean="0"/>
              <a:t>, 2008) </a:t>
            </a:r>
            <a:endParaRPr lang="en-US" dirty="0"/>
          </a:p>
        </p:txBody>
      </p:sp>
      <p:sp>
        <p:nvSpPr>
          <p:cNvPr id="9" name="Rectangle 8"/>
          <p:cNvSpPr/>
          <p:nvPr/>
        </p:nvSpPr>
        <p:spPr>
          <a:xfrm>
            <a:off x="1828800" y="6488668"/>
            <a:ext cx="3546997" cy="369332"/>
          </a:xfrm>
          <a:prstGeom prst="rect">
            <a:avLst/>
          </a:prstGeom>
        </p:spPr>
        <p:txBody>
          <a:bodyPr wrap="none">
            <a:spAutoFit/>
          </a:bodyPr>
          <a:lstStyle/>
          <a:p>
            <a:r>
              <a:rPr lang="en-US" i="1" dirty="0" smtClean="0"/>
              <a:t>(Garcia, </a:t>
            </a:r>
            <a:r>
              <a:rPr lang="en-US" i="1" dirty="0" err="1" smtClean="0"/>
              <a:t>Strub</a:t>
            </a:r>
            <a:r>
              <a:rPr lang="en-US" i="1" dirty="0" smtClean="0"/>
              <a:t>, </a:t>
            </a:r>
            <a:r>
              <a:rPr lang="en-US" i="1" dirty="0" err="1" smtClean="0"/>
              <a:t>Wiesberg</a:t>
            </a:r>
            <a:r>
              <a:rPr lang="en-US" i="1" dirty="0" smtClean="0"/>
              <a:t>, 2008)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Renal Disorders: </a:t>
            </a:r>
            <a:br>
              <a:rPr lang="en-US" sz="2800" dirty="0" smtClean="0"/>
            </a:br>
            <a:r>
              <a:rPr lang="en-US" sz="2800" dirty="0" smtClean="0"/>
              <a:t>Uremic Encephalopathy Hypothesis </a:t>
            </a:r>
            <a:endParaRPr lang="en-US" sz="2800" dirty="0"/>
          </a:p>
        </p:txBody>
      </p:sp>
      <p:sp>
        <p:nvSpPr>
          <p:cNvPr id="4" name="Explosion 2 3"/>
          <p:cNvSpPr/>
          <p:nvPr/>
        </p:nvSpPr>
        <p:spPr>
          <a:xfrm>
            <a:off x="-228600" y="1447800"/>
            <a:ext cx="2819400" cy="1447800"/>
          </a:xfrm>
          <a:prstGeom prst="irregularSeal2">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FF00"/>
                </a:solidFill>
              </a:rPr>
              <a:t>Renal Impairment causes</a:t>
            </a:r>
            <a:endParaRPr lang="en-US" sz="1400" dirty="0">
              <a:solidFill>
                <a:srgbClr val="FFFF00"/>
              </a:solidFill>
            </a:endParaRPr>
          </a:p>
        </p:txBody>
      </p:sp>
      <p:sp>
        <p:nvSpPr>
          <p:cNvPr id="5" name="Up Arrow 4"/>
          <p:cNvSpPr/>
          <p:nvPr/>
        </p:nvSpPr>
        <p:spPr>
          <a:xfrm>
            <a:off x="914400" y="2667000"/>
            <a:ext cx="1676400" cy="198120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Increase in Toxins/ Uremia due to slowing in filtering</a:t>
            </a:r>
            <a:endParaRPr lang="en-US" sz="1200" b="1" dirty="0"/>
          </a:p>
        </p:txBody>
      </p:sp>
      <p:sp>
        <p:nvSpPr>
          <p:cNvPr id="9" name="Down Arrow 8"/>
          <p:cNvSpPr/>
          <p:nvPr/>
        </p:nvSpPr>
        <p:spPr>
          <a:xfrm>
            <a:off x="5257800" y="5029200"/>
            <a:ext cx="2514600" cy="15240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Decrease in Brain </a:t>
            </a:r>
          </a:p>
          <a:p>
            <a:pPr algn="ctr"/>
            <a:r>
              <a:rPr lang="en-US" sz="1400" b="1" dirty="0" smtClean="0"/>
              <a:t>Metabolic</a:t>
            </a:r>
          </a:p>
          <a:p>
            <a:pPr algn="ctr"/>
            <a:r>
              <a:rPr lang="en-US" sz="1400" b="1" dirty="0" smtClean="0"/>
              <a:t>Activity</a:t>
            </a:r>
            <a:endParaRPr lang="en-US" sz="1400" b="1" dirty="0"/>
          </a:p>
        </p:txBody>
      </p:sp>
      <p:sp>
        <p:nvSpPr>
          <p:cNvPr id="10" name="Down Arrow 9"/>
          <p:cNvSpPr/>
          <p:nvPr/>
        </p:nvSpPr>
        <p:spPr>
          <a:xfrm>
            <a:off x="2438400" y="5410200"/>
            <a:ext cx="3124200" cy="14478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Decrease in Brain</a:t>
            </a:r>
          </a:p>
          <a:p>
            <a:pPr algn="ctr"/>
            <a:r>
              <a:rPr lang="en-US" sz="1400" b="1" dirty="0" smtClean="0"/>
              <a:t>Oxygen Consumption</a:t>
            </a:r>
            <a:endParaRPr lang="en-US" sz="1400" b="1" dirty="0"/>
          </a:p>
        </p:txBody>
      </p:sp>
      <p:sp>
        <p:nvSpPr>
          <p:cNvPr id="11" name="Down Arrow 10"/>
          <p:cNvSpPr/>
          <p:nvPr/>
        </p:nvSpPr>
        <p:spPr>
          <a:xfrm>
            <a:off x="5181600" y="3124200"/>
            <a:ext cx="3124200" cy="1676400"/>
          </a:xfrm>
          <a:prstGeom prst="downArrow">
            <a:avLst>
              <a:gd name="adj1" fmla="val 50000"/>
              <a:gd name="adj2" fmla="val 5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Decrease in Neurotransmission due to increase in Ca and toxins</a:t>
            </a:r>
            <a:endParaRPr lang="en-US" sz="1200" b="1" dirty="0"/>
          </a:p>
        </p:txBody>
      </p:sp>
      <p:sp>
        <p:nvSpPr>
          <p:cNvPr id="14" name="6-Point Star 13"/>
          <p:cNvSpPr/>
          <p:nvPr/>
        </p:nvSpPr>
        <p:spPr>
          <a:xfrm>
            <a:off x="4267200" y="1371600"/>
            <a:ext cx="2286000" cy="2057400"/>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Na/K pump important for neurotransmitter releases</a:t>
            </a:r>
            <a:endParaRPr lang="en-US" sz="1200" b="1" dirty="0">
              <a:solidFill>
                <a:schemeClr val="tx1"/>
              </a:solidFill>
            </a:endParaRPr>
          </a:p>
        </p:txBody>
      </p:sp>
      <p:sp>
        <p:nvSpPr>
          <p:cNvPr id="15" name="Down Arrow 14"/>
          <p:cNvSpPr/>
          <p:nvPr/>
        </p:nvSpPr>
        <p:spPr>
          <a:xfrm>
            <a:off x="2438400" y="1905000"/>
            <a:ext cx="2286000" cy="28956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Uremia slows and decreases Na/K Pump activity by interfering with Calcium </a:t>
            </a:r>
          </a:p>
          <a:p>
            <a:pPr algn="ctr"/>
            <a:r>
              <a:rPr lang="en-US" sz="1400" b="1" dirty="0" smtClean="0">
                <a:solidFill>
                  <a:schemeClr val="bg1"/>
                </a:solidFill>
              </a:rPr>
              <a:t>transport</a:t>
            </a:r>
            <a:endParaRPr lang="en-US" sz="1400" b="1" dirty="0"/>
          </a:p>
        </p:txBody>
      </p:sp>
      <p:grpSp>
        <p:nvGrpSpPr>
          <p:cNvPr id="16" name="Group 15"/>
          <p:cNvGrpSpPr/>
          <p:nvPr/>
        </p:nvGrpSpPr>
        <p:grpSpPr>
          <a:xfrm>
            <a:off x="7315200" y="6324600"/>
            <a:ext cx="1828800" cy="533400"/>
            <a:chOff x="6705600" y="6248400"/>
            <a:chExt cx="2438400" cy="609600"/>
          </a:xfrm>
        </p:grpSpPr>
        <p:sp>
          <p:nvSpPr>
            <p:cNvPr id="17" name="Action Button: Forward or Next 16">
              <a:hlinkClick r:id="" action="ppaction://hlinkshowjump?jump=nextslide" highlightClick="1"/>
            </p:cNvPr>
            <p:cNvSpPr/>
            <p:nvPr/>
          </p:nvSpPr>
          <p:spPr>
            <a:xfrm>
              <a:off x="8305800" y="6248400"/>
              <a:ext cx="8382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ction Button: Home 17">
              <a:hlinkClick r:id="rId3" action="ppaction://hlinksldjump" highlightClick="1"/>
            </p:cNvPr>
            <p:cNvSpPr/>
            <p:nvPr/>
          </p:nvSpPr>
          <p:spPr>
            <a:xfrm>
              <a:off x="7620000" y="624840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ction Button: Back or Previous 18">
              <a:hlinkClick r:id="" action="ppaction://hlinkshowjump?jump=previousslide" highlightClick="1"/>
            </p:cNvPr>
            <p:cNvSpPr/>
            <p:nvPr/>
          </p:nvSpPr>
          <p:spPr>
            <a:xfrm>
              <a:off x="6705600" y="6248400"/>
              <a:ext cx="9144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p:cNvSpPr/>
          <p:nvPr/>
        </p:nvSpPr>
        <p:spPr>
          <a:xfrm>
            <a:off x="0" y="4724400"/>
            <a:ext cx="2438400" cy="190500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Encephalopathy</a:t>
            </a:r>
            <a:endParaRPr lang="en-US" sz="1200" dirty="0"/>
          </a:p>
        </p:txBody>
      </p:sp>
      <p:sp>
        <p:nvSpPr>
          <p:cNvPr id="21" name="TextBox 20"/>
          <p:cNvSpPr txBox="1"/>
          <p:nvPr/>
        </p:nvSpPr>
        <p:spPr>
          <a:xfrm>
            <a:off x="5334000" y="304800"/>
            <a:ext cx="2362200" cy="400110"/>
          </a:xfrm>
          <a:prstGeom prst="rect">
            <a:avLst/>
          </a:prstGeom>
          <a:noFill/>
        </p:spPr>
        <p:txBody>
          <a:bodyPr wrap="square" rtlCol="0">
            <a:spAutoFit/>
          </a:bodyPr>
          <a:lstStyle/>
          <a:p>
            <a:r>
              <a:rPr lang="en-US" sz="2000" b="1" dirty="0" smtClean="0">
                <a:solidFill>
                  <a:srgbClr val="C00000"/>
                </a:solidFill>
              </a:rPr>
              <a:t>Click to see more!</a:t>
            </a:r>
            <a:endParaRPr lang="en-US" sz="2000" b="1" dirty="0">
              <a:solidFill>
                <a:srgbClr val="C00000"/>
              </a:solidFill>
            </a:endParaRPr>
          </a:p>
        </p:txBody>
      </p:sp>
      <p:sp>
        <p:nvSpPr>
          <p:cNvPr id="22" name="Rectangle 21"/>
          <p:cNvSpPr/>
          <p:nvPr/>
        </p:nvSpPr>
        <p:spPr>
          <a:xfrm>
            <a:off x="0" y="6488668"/>
            <a:ext cx="2103461" cy="369332"/>
          </a:xfrm>
          <a:prstGeom prst="rect">
            <a:avLst/>
          </a:prstGeom>
        </p:spPr>
        <p:txBody>
          <a:bodyPr wrap="none">
            <a:spAutoFit/>
          </a:bodyPr>
          <a:lstStyle/>
          <a:p>
            <a:r>
              <a:rPr lang="en-US" i="1" dirty="0" smtClean="0"/>
              <a:t>(</a:t>
            </a:r>
            <a:r>
              <a:rPr lang="en-US" i="1" dirty="0" err="1" smtClean="0"/>
              <a:t>Bucurescu</a:t>
            </a:r>
            <a:r>
              <a:rPr lang="en-US" i="1" dirty="0" smtClean="0"/>
              <a:t>, 2008)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1"/>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5"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4" dur="1000" fill="hold"/>
                                        <p:tgtEl>
                                          <p:spTgt spid="4"/>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5"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36"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37"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38" dur="1000" fill="hold"/>
                                        <p:tgtEl>
                                          <p:spTgt spid="15"/>
                                        </p:tgtEl>
                                        <p:attrNameLst>
                                          <p:attrName>ppt_h</p:attrName>
                                        </p:attrNameLst>
                                      </p:cBhvr>
                                      <p:tavLst>
                                        <p:tav tm="0">
                                          <p:val>
                                            <p:strVal val="#ppt_h"/>
                                          </p:val>
                                        </p:tav>
                                        <p:tav tm="100000">
                                          <p:val>
                                            <p:strVal val="#ppt_h"/>
                                          </p:val>
                                        </p:tav>
                                      </p:tavLst>
                                    </p:anim>
                                    <p:anim calcmode="lin" valueType="num">
                                      <p:cBhvr>
                                        <p:cTn id="39"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40"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41"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42" dur="1000" decel="50000">
                                          <p:stCondLst>
                                            <p:cond delay="0"/>
                                          </p:stCondLst>
                                        </p:cTn>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5"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50" dur="1000" fill="hold"/>
                                        <p:tgtEl>
                                          <p:spTgt spid="14"/>
                                        </p:tgtEl>
                                        <p:attrNameLst>
                                          <p:attrName>ppt_h</p:attrName>
                                        </p:attrNameLst>
                                      </p:cBhvr>
                                      <p:tavLst>
                                        <p:tav tm="0">
                                          <p:val>
                                            <p:strVal val="#ppt_h"/>
                                          </p:val>
                                        </p:tav>
                                        <p:tav tm="100000">
                                          <p:val>
                                            <p:strVal val="#ppt_h"/>
                                          </p:val>
                                        </p:tav>
                                      </p:tavLst>
                                    </p:anim>
                                    <p:anim calcmode="lin" valueType="num">
                                      <p:cBhvr>
                                        <p:cTn id="5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4" dur="1000" decel="50000">
                                          <p:stCondLst>
                                            <p:cond delay="0"/>
                                          </p:stCondLst>
                                        </p:cTn>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25"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p:cTn id="5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6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6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62" dur="1000" fill="hold"/>
                                        <p:tgtEl>
                                          <p:spTgt spid="11"/>
                                        </p:tgtEl>
                                        <p:attrNameLst>
                                          <p:attrName>ppt_h</p:attrName>
                                        </p:attrNameLst>
                                      </p:cBhvr>
                                      <p:tavLst>
                                        <p:tav tm="0">
                                          <p:val>
                                            <p:strVal val="#ppt_h"/>
                                          </p:val>
                                        </p:tav>
                                        <p:tav tm="100000">
                                          <p:val>
                                            <p:strVal val="#ppt_h"/>
                                          </p:val>
                                        </p:tav>
                                      </p:tavLst>
                                    </p:anim>
                                    <p:anim calcmode="lin" valueType="num">
                                      <p:cBhvr>
                                        <p:cTn id="6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6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6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66" dur="1000" decel="50000">
                                          <p:stCondLst>
                                            <p:cond delay="0"/>
                                          </p:stCondLst>
                                        </p:cTn>
                                        <p:tgtEl>
                                          <p:spTgt spid="11"/>
                                        </p:tgtEl>
                                      </p:cBhvr>
                                    </p:animEffect>
                                  </p:childTnLst>
                                </p:cTn>
                              </p:par>
                            </p:childTnLst>
                          </p:cTn>
                        </p:par>
                      </p:childTnLst>
                    </p:cTn>
                  </p:par>
                  <p:par>
                    <p:cTn id="67" fill="hold">
                      <p:stCondLst>
                        <p:cond delay="indefinite"/>
                      </p:stCondLst>
                      <p:childTnLst>
                        <p:par>
                          <p:cTn id="68" fill="hold">
                            <p:stCondLst>
                              <p:cond delay="0"/>
                            </p:stCondLst>
                            <p:childTnLst>
                              <p:par>
                                <p:cTn id="69" presetID="25" presetClass="entr" presetSubtype="0" fill="hold" grpId="0" nodeType="click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p:cTn id="71"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72"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73"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74" dur="1000" fill="hold"/>
                                        <p:tgtEl>
                                          <p:spTgt spid="9"/>
                                        </p:tgtEl>
                                        <p:attrNameLst>
                                          <p:attrName>ppt_h</p:attrName>
                                        </p:attrNameLst>
                                      </p:cBhvr>
                                      <p:tavLst>
                                        <p:tav tm="0">
                                          <p:val>
                                            <p:strVal val="#ppt_h"/>
                                          </p:val>
                                        </p:tav>
                                        <p:tav tm="100000">
                                          <p:val>
                                            <p:strVal val="#ppt_h"/>
                                          </p:val>
                                        </p:tav>
                                      </p:tavLst>
                                    </p:anim>
                                    <p:anim calcmode="lin" valueType="num">
                                      <p:cBhvr>
                                        <p:cTn id="75"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76"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77"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78" dur="1000" decel="50000">
                                          <p:stCondLst>
                                            <p:cond delay="0"/>
                                          </p:stCondLst>
                                        </p:cTn>
                                        <p:tgtEl>
                                          <p:spTgt spid="9"/>
                                        </p:tgtEl>
                                      </p:cBhvr>
                                    </p:animEffect>
                                  </p:childTnLst>
                                </p:cTn>
                              </p:par>
                            </p:childTnLst>
                          </p:cTn>
                        </p:par>
                      </p:childTnLst>
                    </p:cTn>
                  </p:par>
                  <p:par>
                    <p:cTn id="79" fill="hold">
                      <p:stCondLst>
                        <p:cond delay="indefinite"/>
                      </p:stCondLst>
                      <p:childTnLst>
                        <p:par>
                          <p:cTn id="80" fill="hold">
                            <p:stCondLst>
                              <p:cond delay="0"/>
                            </p:stCondLst>
                            <p:childTnLst>
                              <p:par>
                                <p:cTn id="81" presetID="25" presetClass="entr" presetSubtype="0" fill="hold" grpId="0" nodeType="clickEffect">
                                  <p:stCondLst>
                                    <p:cond delay="0"/>
                                  </p:stCondLst>
                                  <p:childTnLst>
                                    <p:set>
                                      <p:cBhvr>
                                        <p:cTn id="82" dur="1" fill="hold">
                                          <p:stCondLst>
                                            <p:cond delay="0"/>
                                          </p:stCondLst>
                                        </p:cTn>
                                        <p:tgtEl>
                                          <p:spTgt spid="10"/>
                                        </p:tgtEl>
                                        <p:attrNameLst>
                                          <p:attrName>style.visibility</p:attrName>
                                        </p:attrNameLst>
                                      </p:cBhvr>
                                      <p:to>
                                        <p:strVal val="visible"/>
                                      </p:to>
                                    </p:set>
                                    <p:anim calcmode="lin" valueType="num">
                                      <p:cBhvr>
                                        <p:cTn id="8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8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8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86" dur="1000" fill="hold"/>
                                        <p:tgtEl>
                                          <p:spTgt spid="10"/>
                                        </p:tgtEl>
                                        <p:attrNameLst>
                                          <p:attrName>ppt_h</p:attrName>
                                        </p:attrNameLst>
                                      </p:cBhvr>
                                      <p:tavLst>
                                        <p:tav tm="0">
                                          <p:val>
                                            <p:strVal val="#ppt_h"/>
                                          </p:val>
                                        </p:tav>
                                        <p:tav tm="100000">
                                          <p:val>
                                            <p:strVal val="#ppt_h"/>
                                          </p:val>
                                        </p:tav>
                                      </p:tavLst>
                                    </p:anim>
                                    <p:anim calcmode="lin" valueType="num">
                                      <p:cBhvr>
                                        <p:cTn id="8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8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8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90" dur="1000" decel="50000">
                                          <p:stCondLst>
                                            <p:cond delay="0"/>
                                          </p:stCondLst>
                                        </p:cTn>
                                        <p:tgtEl>
                                          <p:spTgt spid="10"/>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iterate type="lt">
                                    <p:tmPct val="5000"/>
                                  </p:iterate>
                                  <p:childTnLst>
                                    <p:set>
                                      <p:cBhvr>
                                        <p:cTn id="94" dur="1" fill="hold">
                                          <p:stCondLst>
                                            <p:cond delay="0"/>
                                          </p:stCondLst>
                                        </p:cTn>
                                        <p:tgtEl>
                                          <p:spTgt spid="20"/>
                                        </p:tgtEl>
                                        <p:attrNameLst>
                                          <p:attrName>style.visibility</p:attrName>
                                        </p:attrNameLst>
                                      </p:cBhvr>
                                      <p:to>
                                        <p:strVal val="visible"/>
                                      </p:to>
                                    </p:set>
                                    <p:anim calcmode="lin" valueType="num">
                                      <p:cBhvr>
                                        <p:cTn id="95" dur="1000" fill="hold"/>
                                        <p:tgtEl>
                                          <p:spTgt spid="20"/>
                                        </p:tgtEl>
                                        <p:attrNameLst>
                                          <p:attrName>ppt_w</p:attrName>
                                        </p:attrNameLst>
                                      </p:cBhvr>
                                      <p:tavLst>
                                        <p:tav tm="0">
                                          <p:val>
                                            <p:fltVal val="0"/>
                                          </p:val>
                                        </p:tav>
                                        <p:tav tm="100000">
                                          <p:val>
                                            <p:strVal val="#ppt_w"/>
                                          </p:val>
                                        </p:tav>
                                      </p:tavLst>
                                    </p:anim>
                                    <p:anim calcmode="lin" valueType="num">
                                      <p:cBhvr>
                                        <p:cTn id="96" dur="1000" fill="hold"/>
                                        <p:tgtEl>
                                          <p:spTgt spid="20"/>
                                        </p:tgtEl>
                                        <p:attrNameLst>
                                          <p:attrName>ppt_h</p:attrName>
                                        </p:attrNameLst>
                                      </p:cBhvr>
                                      <p:tavLst>
                                        <p:tav tm="0">
                                          <p:val>
                                            <p:fltVal val="0"/>
                                          </p:val>
                                        </p:tav>
                                        <p:tav tm="100000">
                                          <p:val>
                                            <p:strVal val="#ppt_h"/>
                                          </p:val>
                                        </p:tav>
                                      </p:tavLst>
                                    </p:anim>
                                    <p:anim calcmode="lin" valueType="num">
                                      <p:cBhvr>
                                        <p:cTn id="97" dur="1000" fill="hold"/>
                                        <p:tgtEl>
                                          <p:spTgt spid="20"/>
                                        </p:tgtEl>
                                        <p:attrNameLst>
                                          <p:attrName>style.rotation</p:attrName>
                                        </p:attrNameLst>
                                      </p:cBhvr>
                                      <p:tavLst>
                                        <p:tav tm="0">
                                          <p:val>
                                            <p:fltVal val="90"/>
                                          </p:val>
                                        </p:tav>
                                        <p:tav tm="100000">
                                          <p:val>
                                            <p:fltVal val="0"/>
                                          </p:val>
                                        </p:tav>
                                      </p:tavLst>
                                    </p:anim>
                                    <p:animEffect transition="in" filter="fade">
                                      <p:cBhvr>
                                        <p:cTn id="98"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0" grpId="0" animBg="1"/>
      <p:bldP spid="11" grpId="0" animBg="1"/>
      <p:bldP spid="14" grpId="0" animBg="1"/>
      <p:bldP spid="15" grpId="0" animBg="1"/>
      <p:bldP spid="20" grpId="0" animBg="1"/>
      <p:bldP spid="2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2133600"/>
          </a:xfrm>
        </p:spPr>
        <p:txBody>
          <a:bodyPr>
            <a:noAutofit/>
          </a:bodyPr>
          <a:lstStyle/>
          <a:p>
            <a:r>
              <a:rPr lang="en-US" sz="2400" dirty="0" smtClean="0"/>
              <a:t>Case Study: Your grandpa has been very drowsy, slow to answer simple questions, and can not concentrate.  You drive him to the doctor. Labs are drawn and you return the next day for the results. His GFR is 40% and his </a:t>
            </a:r>
            <a:r>
              <a:rPr lang="en-US" sz="2400" dirty="0" err="1" smtClean="0"/>
              <a:t>creatinine</a:t>
            </a:r>
            <a:r>
              <a:rPr lang="en-US" sz="2400" dirty="0" smtClean="0"/>
              <a:t> Clearance is 14 ml/min. Are his results within Normal Limits? </a:t>
            </a:r>
            <a:endParaRPr lang="en-US" sz="2400" dirty="0"/>
          </a:p>
        </p:txBody>
      </p:sp>
      <p:sp>
        <p:nvSpPr>
          <p:cNvPr id="4" name="Bevel 3"/>
          <p:cNvSpPr/>
          <p:nvPr/>
        </p:nvSpPr>
        <p:spPr>
          <a:xfrm>
            <a:off x="762000" y="2743200"/>
            <a:ext cx="3048000" cy="1981200"/>
          </a:xfrm>
          <a:prstGeom prst="bevel">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Incorrect. Normal Creatinine Clearance for a male is 60-110 ml/min.</a:t>
            </a:r>
            <a:endParaRPr lang="en-US" dirty="0">
              <a:solidFill>
                <a:schemeClr val="bg1"/>
              </a:solidFill>
            </a:endParaRPr>
          </a:p>
        </p:txBody>
      </p:sp>
      <p:sp>
        <p:nvSpPr>
          <p:cNvPr id="5" name="Bevel 4"/>
          <p:cNvSpPr/>
          <p:nvPr/>
        </p:nvSpPr>
        <p:spPr>
          <a:xfrm>
            <a:off x="4191000" y="2743200"/>
            <a:ext cx="3048000" cy="1981200"/>
          </a:xfrm>
          <a:prstGeom prst="bevel">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Correct! Both results are very low. Normal GFR is 90-120ml/min and </a:t>
            </a:r>
            <a:r>
              <a:rPr lang="en-US" dirty="0" err="1" smtClean="0"/>
              <a:t>CrCl</a:t>
            </a:r>
            <a:r>
              <a:rPr lang="en-US" dirty="0" smtClean="0"/>
              <a:t> for a man is 60-110 ml/min  </a:t>
            </a:r>
            <a:endParaRPr lang="en-US" dirty="0"/>
          </a:p>
        </p:txBody>
      </p:sp>
      <p:sp>
        <p:nvSpPr>
          <p:cNvPr id="7" name="Rectangle 6"/>
          <p:cNvSpPr/>
          <p:nvPr/>
        </p:nvSpPr>
        <p:spPr>
          <a:xfrm>
            <a:off x="990600" y="2971800"/>
            <a:ext cx="25908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YES</a:t>
            </a:r>
            <a:endParaRPr lang="en-US" dirty="0"/>
          </a:p>
        </p:txBody>
      </p:sp>
      <p:sp>
        <p:nvSpPr>
          <p:cNvPr id="8" name="Rectangle 7"/>
          <p:cNvSpPr/>
          <p:nvPr/>
        </p:nvSpPr>
        <p:spPr>
          <a:xfrm>
            <a:off x="4419600" y="2971800"/>
            <a:ext cx="25908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a:t>
            </a:r>
            <a:endParaRPr lang="en-US" dirty="0"/>
          </a:p>
        </p:txBody>
      </p:sp>
      <p:grpSp>
        <p:nvGrpSpPr>
          <p:cNvPr id="9" name="Group 8"/>
          <p:cNvGrpSpPr/>
          <p:nvPr/>
        </p:nvGrpSpPr>
        <p:grpSpPr>
          <a:xfrm>
            <a:off x="7315200" y="6324600"/>
            <a:ext cx="1828800" cy="533400"/>
            <a:chOff x="6705600" y="6248400"/>
            <a:chExt cx="2438400" cy="609600"/>
          </a:xfrm>
        </p:grpSpPr>
        <p:sp>
          <p:nvSpPr>
            <p:cNvPr id="10" name="Action Button: Forward or Next 9">
              <a:hlinkClick r:id="" action="ppaction://hlinkshowjump?jump=nextslide" highlightClick="1"/>
            </p:cNvPr>
            <p:cNvSpPr/>
            <p:nvPr/>
          </p:nvSpPr>
          <p:spPr>
            <a:xfrm>
              <a:off x="8305800" y="6248400"/>
              <a:ext cx="8382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Home 10">
              <a:hlinkClick r:id="rId2" action="ppaction://hlinksldjump" highlightClick="1"/>
            </p:cNvPr>
            <p:cNvSpPr/>
            <p:nvPr/>
          </p:nvSpPr>
          <p:spPr>
            <a:xfrm>
              <a:off x="7620000" y="624840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previousslide" highlightClick="1"/>
            </p:cNvPr>
            <p:cNvSpPr/>
            <p:nvPr/>
          </p:nvSpPr>
          <p:spPr>
            <a:xfrm>
              <a:off x="6705600" y="6248400"/>
              <a:ext cx="9144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2000"/>
                                        <p:tgtEl>
                                          <p:spTgt spid="8"/>
                                        </p:tgtEl>
                                      </p:cBhvr>
                                    </p:animEffect>
                                    <p:set>
                                      <p:cBhvr>
                                        <p:cTn id="13" dur="1" fill="hold">
                                          <p:stCondLst>
                                            <p:cond delay="1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7" grpId="1"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239000" cy="1371600"/>
          </a:xfrm>
        </p:spPr>
        <p:txBody>
          <a:bodyPr>
            <a:noAutofit/>
          </a:bodyPr>
          <a:lstStyle/>
          <a:p>
            <a:r>
              <a:rPr lang="en-US" sz="2400" dirty="0" smtClean="0"/>
              <a:t>Case Study: After hearing the results, you suspect Uremic Encephalopathy. What is the best treatment for this type of disease?</a:t>
            </a:r>
            <a:endParaRPr lang="en-US" sz="2400" dirty="0"/>
          </a:p>
        </p:txBody>
      </p:sp>
      <p:sp>
        <p:nvSpPr>
          <p:cNvPr id="4" name="Bevel 3"/>
          <p:cNvSpPr/>
          <p:nvPr/>
        </p:nvSpPr>
        <p:spPr>
          <a:xfrm>
            <a:off x="762000" y="2438400"/>
            <a:ext cx="3048000" cy="1981200"/>
          </a:xfrm>
          <a:prstGeom prst="bevel">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Incorrect. This is only true in the advanced stages or Uremic Encephalopathy.</a:t>
            </a:r>
            <a:endParaRPr lang="en-US" dirty="0">
              <a:solidFill>
                <a:schemeClr val="bg1"/>
              </a:solidFill>
            </a:endParaRPr>
          </a:p>
        </p:txBody>
      </p:sp>
      <p:sp>
        <p:nvSpPr>
          <p:cNvPr id="5" name="Bevel 4"/>
          <p:cNvSpPr/>
          <p:nvPr/>
        </p:nvSpPr>
        <p:spPr>
          <a:xfrm>
            <a:off x="4191000" y="2438400"/>
            <a:ext cx="3048000" cy="1981200"/>
          </a:xfrm>
          <a:prstGeom prst="bevel">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Try again. Uremic Encephalopathy is not usually associated with pain.</a:t>
            </a:r>
            <a:endParaRPr lang="en-US" dirty="0"/>
          </a:p>
        </p:txBody>
      </p:sp>
      <p:sp>
        <p:nvSpPr>
          <p:cNvPr id="7" name="Rectangle 6"/>
          <p:cNvSpPr/>
          <p:nvPr/>
        </p:nvSpPr>
        <p:spPr>
          <a:xfrm>
            <a:off x="990600" y="2667000"/>
            <a:ext cx="25908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Transplant</a:t>
            </a:r>
            <a:endParaRPr lang="en-US" dirty="0"/>
          </a:p>
        </p:txBody>
      </p:sp>
      <p:sp>
        <p:nvSpPr>
          <p:cNvPr id="8" name="Rectangle 7"/>
          <p:cNvSpPr/>
          <p:nvPr/>
        </p:nvSpPr>
        <p:spPr>
          <a:xfrm>
            <a:off x="4419600" y="2667000"/>
            <a:ext cx="25908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Pain Medication</a:t>
            </a:r>
            <a:endParaRPr lang="en-US" dirty="0"/>
          </a:p>
        </p:txBody>
      </p:sp>
      <p:grpSp>
        <p:nvGrpSpPr>
          <p:cNvPr id="3" name="Group 8"/>
          <p:cNvGrpSpPr/>
          <p:nvPr/>
        </p:nvGrpSpPr>
        <p:grpSpPr>
          <a:xfrm>
            <a:off x="7315200" y="6324600"/>
            <a:ext cx="1828800" cy="533400"/>
            <a:chOff x="6705600" y="6248400"/>
            <a:chExt cx="2438400" cy="609600"/>
          </a:xfrm>
        </p:grpSpPr>
        <p:sp>
          <p:nvSpPr>
            <p:cNvPr id="10" name="Action Button: Forward or Next 9">
              <a:hlinkClick r:id="" action="ppaction://hlinkshowjump?jump=nextslide" highlightClick="1"/>
            </p:cNvPr>
            <p:cNvSpPr/>
            <p:nvPr/>
          </p:nvSpPr>
          <p:spPr>
            <a:xfrm>
              <a:off x="8305800" y="6248400"/>
              <a:ext cx="8382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Home 10">
              <a:hlinkClick r:id="rId2" action="ppaction://hlinksldjump" highlightClick="1"/>
            </p:cNvPr>
            <p:cNvSpPr/>
            <p:nvPr/>
          </p:nvSpPr>
          <p:spPr>
            <a:xfrm>
              <a:off x="7620000" y="624840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previousslide" highlightClick="1"/>
            </p:cNvPr>
            <p:cNvSpPr/>
            <p:nvPr/>
          </p:nvSpPr>
          <p:spPr>
            <a:xfrm>
              <a:off x="6705600" y="6248400"/>
              <a:ext cx="9144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Bevel 12"/>
          <p:cNvSpPr/>
          <p:nvPr/>
        </p:nvSpPr>
        <p:spPr>
          <a:xfrm>
            <a:off x="762000" y="4648200"/>
            <a:ext cx="3048000" cy="1981200"/>
          </a:xfrm>
          <a:prstGeom prst="bevel">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Correct! Dialysis is the Gold Standard for acute Uremic Encephalopathy.</a:t>
            </a:r>
            <a:endParaRPr lang="en-US" dirty="0">
              <a:solidFill>
                <a:schemeClr val="bg1"/>
              </a:solidFill>
            </a:endParaRPr>
          </a:p>
        </p:txBody>
      </p:sp>
      <p:sp>
        <p:nvSpPr>
          <p:cNvPr id="14" name="Bevel 13"/>
          <p:cNvSpPr/>
          <p:nvPr/>
        </p:nvSpPr>
        <p:spPr>
          <a:xfrm>
            <a:off x="4191000" y="4648200"/>
            <a:ext cx="3048000" cy="1981200"/>
          </a:xfrm>
          <a:prstGeom prst="bevel">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Incorrect. He is already too lethargic.</a:t>
            </a:r>
            <a:endParaRPr lang="en-US" dirty="0">
              <a:solidFill>
                <a:schemeClr val="bg1"/>
              </a:solidFill>
            </a:endParaRPr>
          </a:p>
        </p:txBody>
      </p:sp>
      <p:sp>
        <p:nvSpPr>
          <p:cNvPr id="15" name="Rectangle 14"/>
          <p:cNvSpPr/>
          <p:nvPr/>
        </p:nvSpPr>
        <p:spPr>
          <a:xfrm>
            <a:off x="990600" y="4876800"/>
            <a:ext cx="25908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Dialysis</a:t>
            </a:r>
            <a:endParaRPr lang="en-US" dirty="0"/>
          </a:p>
        </p:txBody>
      </p:sp>
      <p:sp>
        <p:nvSpPr>
          <p:cNvPr id="16" name="Rectangle 15"/>
          <p:cNvSpPr/>
          <p:nvPr/>
        </p:nvSpPr>
        <p:spPr>
          <a:xfrm>
            <a:off x="4419600" y="4876800"/>
            <a:ext cx="25908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Sleep</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2000"/>
                                        <p:tgtEl>
                                          <p:spTgt spid="8"/>
                                        </p:tgtEl>
                                      </p:cBhvr>
                                    </p:animEffect>
                                    <p:set>
                                      <p:cBhvr>
                                        <p:cTn id="13" dur="1" fill="hold">
                                          <p:stCondLst>
                                            <p:cond delay="1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2000"/>
                                        <p:tgtEl>
                                          <p:spTgt spid="15"/>
                                        </p:tgtEl>
                                      </p:cBhvr>
                                    </p:animEffect>
                                    <p:set>
                                      <p:cBhvr>
                                        <p:cTn id="19" dur="1" fill="hold">
                                          <p:stCondLst>
                                            <p:cond delay="1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20" restart="whenNotActive" fill="hold" evtFilter="cancelBubble" nodeType="interactiveSeq">
                <p:stCondLst>
                  <p:cond evt="onClick" delay="0">
                    <p:tgtEl>
                      <p:spTgt spid="16"/>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2000"/>
                                        <p:tgtEl>
                                          <p:spTgt spid="16"/>
                                        </p:tgtEl>
                                      </p:cBhvr>
                                    </p:animEffect>
                                    <p:set>
                                      <p:cBhvr>
                                        <p:cTn id="25"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7" grpId="0" animBg="1"/>
      <p:bldP spid="8" grpId="0" animBg="1"/>
      <p:bldP spid="15"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118360"/>
          </a:xfrm>
        </p:spPr>
        <p:txBody>
          <a:bodyPr>
            <a:noAutofit/>
          </a:bodyPr>
          <a:lstStyle/>
          <a:p>
            <a:r>
              <a:rPr lang="en-US" sz="3200" dirty="0" smtClean="0"/>
              <a:t>In the pathology process of Uremic Encephalopathy, what is the initial result from renal impairment leading to uremic encephalopathy? </a:t>
            </a:r>
            <a:endParaRPr lang="en-US" sz="3200" dirty="0"/>
          </a:p>
        </p:txBody>
      </p:sp>
      <p:grpSp>
        <p:nvGrpSpPr>
          <p:cNvPr id="11" name="Group 10"/>
          <p:cNvGrpSpPr/>
          <p:nvPr/>
        </p:nvGrpSpPr>
        <p:grpSpPr>
          <a:xfrm>
            <a:off x="7315200" y="6324600"/>
            <a:ext cx="1828800" cy="533400"/>
            <a:chOff x="6705600" y="6248400"/>
            <a:chExt cx="2438400" cy="609600"/>
          </a:xfrm>
        </p:grpSpPr>
        <p:sp>
          <p:nvSpPr>
            <p:cNvPr id="12" name="Action Button: Forward or Next 11">
              <a:hlinkClick r:id="" action="ppaction://hlinkshowjump?jump=nextslide" highlightClick="1"/>
            </p:cNvPr>
            <p:cNvSpPr/>
            <p:nvPr/>
          </p:nvSpPr>
          <p:spPr>
            <a:xfrm>
              <a:off x="8305800" y="6248400"/>
              <a:ext cx="8382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Home 12">
              <a:hlinkClick r:id="rId2" action="ppaction://hlinksldjump" highlightClick="1"/>
            </p:cNvPr>
            <p:cNvSpPr/>
            <p:nvPr/>
          </p:nvSpPr>
          <p:spPr>
            <a:xfrm>
              <a:off x="7620000" y="624840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Back or Previous 13">
              <a:hlinkClick r:id="" action="ppaction://hlinkshowjump?jump=previousslide" highlightClick="1"/>
            </p:cNvPr>
            <p:cNvSpPr/>
            <p:nvPr/>
          </p:nvSpPr>
          <p:spPr>
            <a:xfrm>
              <a:off x="6705600" y="6248400"/>
              <a:ext cx="9144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609600" y="2971800"/>
            <a:ext cx="1295400" cy="923330"/>
          </a:xfrm>
          <a:prstGeom prst="rect">
            <a:avLst/>
          </a:prstGeom>
          <a:noFill/>
        </p:spPr>
        <p:txBody>
          <a:bodyPr wrap="square" rtlCol="0">
            <a:spAutoFit/>
          </a:bodyPr>
          <a:lstStyle/>
          <a:p>
            <a:r>
              <a:rPr lang="en-US" dirty="0" smtClean="0">
                <a:solidFill>
                  <a:srgbClr val="C00000"/>
                </a:solidFill>
              </a:rPr>
              <a:t>Not the first problem.</a:t>
            </a:r>
            <a:endParaRPr lang="en-US" dirty="0">
              <a:solidFill>
                <a:srgbClr val="C00000"/>
              </a:solidFill>
            </a:endParaRPr>
          </a:p>
        </p:txBody>
      </p:sp>
      <p:sp>
        <p:nvSpPr>
          <p:cNvPr id="8" name="Down Arrow 7"/>
          <p:cNvSpPr/>
          <p:nvPr/>
        </p:nvSpPr>
        <p:spPr>
          <a:xfrm>
            <a:off x="-304800" y="2819400"/>
            <a:ext cx="3124200" cy="14478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Decrease in Brain</a:t>
            </a:r>
          </a:p>
          <a:p>
            <a:pPr algn="ctr"/>
            <a:r>
              <a:rPr lang="en-US" sz="1400" b="1" dirty="0" smtClean="0"/>
              <a:t>Oxygen Consumption</a:t>
            </a:r>
            <a:endParaRPr lang="en-US" sz="1400" b="1" dirty="0"/>
          </a:p>
        </p:txBody>
      </p:sp>
      <p:sp>
        <p:nvSpPr>
          <p:cNvPr id="16" name="TextBox 15"/>
          <p:cNvSpPr txBox="1"/>
          <p:nvPr/>
        </p:nvSpPr>
        <p:spPr>
          <a:xfrm>
            <a:off x="1752600" y="5410200"/>
            <a:ext cx="1295400" cy="369332"/>
          </a:xfrm>
          <a:prstGeom prst="rect">
            <a:avLst/>
          </a:prstGeom>
          <a:noFill/>
        </p:spPr>
        <p:txBody>
          <a:bodyPr wrap="square" rtlCol="0">
            <a:spAutoFit/>
          </a:bodyPr>
          <a:lstStyle/>
          <a:p>
            <a:r>
              <a:rPr lang="en-US" dirty="0" smtClean="0">
                <a:solidFill>
                  <a:srgbClr val="C00000"/>
                </a:solidFill>
              </a:rPr>
              <a:t>Not Quite!</a:t>
            </a:r>
            <a:endParaRPr lang="en-US" dirty="0">
              <a:solidFill>
                <a:srgbClr val="C00000"/>
              </a:solidFill>
            </a:endParaRPr>
          </a:p>
        </p:txBody>
      </p:sp>
      <p:sp>
        <p:nvSpPr>
          <p:cNvPr id="10" name="Down Arrow 9"/>
          <p:cNvSpPr/>
          <p:nvPr/>
        </p:nvSpPr>
        <p:spPr>
          <a:xfrm>
            <a:off x="1143000" y="5029200"/>
            <a:ext cx="2514600" cy="15240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Decrease in Brain </a:t>
            </a:r>
          </a:p>
          <a:p>
            <a:pPr algn="ctr"/>
            <a:r>
              <a:rPr lang="en-US" sz="1400" b="1" dirty="0" smtClean="0"/>
              <a:t>Metabolic</a:t>
            </a:r>
          </a:p>
          <a:p>
            <a:pPr algn="ctr"/>
            <a:r>
              <a:rPr lang="en-US" sz="1400" b="1" dirty="0" smtClean="0"/>
              <a:t>Activity</a:t>
            </a:r>
            <a:endParaRPr lang="en-US" sz="1400" b="1" dirty="0"/>
          </a:p>
        </p:txBody>
      </p:sp>
      <p:sp>
        <p:nvSpPr>
          <p:cNvPr id="17" name="TextBox 16"/>
          <p:cNvSpPr txBox="1"/>
          <p:nvPr/>
        </p:nvSpPr>
        <p:spPr>
          <a:xfrm>
            <a:off x="6096000" y="2667000"/>
            <a:ext cx="1219200" cy="954107"/>
          </a:xfrm>
          <a:prstGeom prst="rect">
            <a:avLst/>
          </a:prstGeom>
          <a:noFill/>
        </p:spPr>
        <p:txBody>
          <a:bodyPr wrap="square" rtlCol="0">
            <a:spAutoFit/>
          </a:bodyPr>
          <a:lstStyle/>
          <a:p>
            <a:r>
              <a:rPr lang="en-US" sz="1400" b="1" dirty="0" smtClean="0">
                <a:solidFill>
                  <a:srgbClr val="0070C0"/>
                </a:solidFill>
              </a:rPr>
              <a:t>Yes! Direct effect of kidney impairment</a:t>
            </a:r>
            <a:endParaRPr lang="en-US" sz="1400" b="1" dirty="0">
              <a:solidFill>
                <a:srgbClr val="0070C0"/>
              </a:solidFill>
            </a:endParaRPr>
          </a:p>
        </p:txBody>
      </p:sp>
      <p:sp>
        <p:nvSpPr>
          <p:cNvPr id="6" name="Up Arrow 5"/>
          <p:cNvSpPr/>
          <p:nvPr/>
        </p:nvSpPr>
        <p:spPr>
          <a:xfrm>
            <a:off x="5638800" y="2133600"/>
            <a:ext cx="2057400" cy="1981200"/>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Increase in Toxins/ Uremia due to slowing in filtering</a:t>
            </a:r>
            <a:endParaRPr lang="en-US" sz="1200" b="1" dirty="0"/>
          </a:p>
        </p:txBody>
      </p:sp>
      <p:sp>
        <p:nvSpPr>
          <p:cNvPr id="18" name="TextBox 17"/>
          <p:cNvSpPr txBox="1"/>
          <p:nvPr/>
        </p:nvSpPr>
        <p:spPr>
          <a:xfrm>
            <a:off x="6172200" y="4953000"/>
            <a:ext cx="1371600" cy="646331"/>
          </a:xfrm>
          <a:prstGeom prst="rect">
            <a:avLst/>
          </a:prstGeom>
          <a:noFill/>
        </p:spPr>
        <p:txBody>
          <a:bodyPr wrap="square" rtlCol="0">
            <a:spAutoFit/>
          </a:bodyPr>
          <a:lstStyle/>
          <a:p>
            <a:r>
              <a:rPr lang="en-US" dirty="0" smtClean="0">
                <a:solidFill>
                  <a:srgbClr val="C00000"/>
                </a:solidFill>
              </a:rPr>
              <a:t>This is a late result</a:t>
            </a:r>
            <a:endParaRPr lang="en-US" dirty="0">
              <a:solidFill>
                <a:srgbClr val="C00000"/>
              </a:solidFill>
            </a:endParaRPr>
          </a:p>
        </p:txBody>
      </p:sp>
      <p:sp>
        <p:nvSpPr>
          <p:cNvPr id="9" name="Down Arrow 8"/>
          <p:cNvSpPr/>
          <p:nvPr/>
        </p:nvSpPr>
        <p:spPr>
          <a:xfrm>
            <a:off x="5257800" y="4724400"/>
            <a:ext cx="3124200" cy="14478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t>Decrease in Brain</a:t>
            </a:r>
          </a:p>
          <a:p>
            <a:pPr algn="ctr"/>
            <a:r>
              <a:rPr lang="en-US" sz="1400" b="1" dirty="0" smtClean="0"/>
              <a:t>Oxygen Consumption</a:t>
            </a:r>
            <a:endParaRPr lang="en-US" sz="1400" b="1" dirty="0"/>
          </a:p>
        </p:txBody>
      </p:sp>
      <p:sp>
        <p:nvSpPr>
          <p:cNvPr id="19" name="TextBox 18"/>
          <p:cNvSpPr txBox="1"/>
          <p:nvPr/>
        </p:nvSpPr>
        <p:spPr>
          <a:xfrm>
            <a:off x="3810000" y="2819400"/>
            <a:ext cx="838200" cy="1200329"/>
          </a:xfrm>
          <a:prstGeom prst="rect">
            <a:avLst/>
          </a:prstGeom>
          <a:noFill/>
        </p:spPr>
        <p:txBody>
          <a:bodyPr wrap="square" rtlCol="0">
            <a:spAutoFit/>
          </a:bodyPr>
          <a:lstStyle/>
          <a:p>
            <a:r>
              <a:rPr lang="en-US" dirty="0" smtClean="0">
                <a:solidFill>
                  <a:srgbClr val="C00000"/>
                </a:solidFill>
              </a:rPr>
              <a:t>Close! But try again.</a:t>
            </a:r>
            <a:endParaRPr lang="en-US" dirty="0">
              <a:solidFill>
                <a:srgbClr val="C00000"/>
              </a:solidFill>
            </a:endParaRPr>
          </a:p>
        </p:txBody>
      </p:sp>
      <p:sp>
        <p:nvSpPr>
          <p:cNvPr id="7" name="Down Arrow 6"/>
          <p:cNvSpPr/>
          <p:nvPr/>
        </p:nvSpPr>
        <p:spPr>
          <a:xfrm>
            <a:off x="3048000" y="2514600"/>
            <a:ext cx="2286000" cy="28956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Uremia slows and decreases Na/K Pump activity by interfering with Calcium </a:t>
            </a:r>
          </a:p>
          <a:p>
            <a:pPr algn="ctr"/>
            <a:r>
              <a:rPr lang="en-US" sz="1400" b="1" dirty="0" smtClean="0">
                <a:solidFill>
                  <a:schemeClr val="bg1"/>
                </a:solidFill>
              </a:rPr>
              <a:t>transport</a:t>
            </a:r>
            <a:endParaRPr lang="en-US" sz="1400" b="1"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41" presetClass="exit" presetSubtype="0" fill="hold" grpId="0" nodeType="clickEffect">
                                  <p:stCondLst>
                                    <p:cond delay="0"/>
                                  </p:stCondLst>
                                  <p:iterate type="lt">
                                    <p:tmPct val="10000"/>
                                  </p:iterate>
                                  <p:childTnLst>
                                    <p:anim calcmode="lin" valueType="num">
                                      <p:cBhvr>
                                        <p:cTn id="6" dur="500"/>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7" dur="500"/>
                                        <p:tgtEl>
                                          <p:spTgt spid="8"/>
                                        </p:tgtEl>
                                        <p:attrNameLst>
                                          <p:attrName>ppt_y</p:attrName>
                                        </p:attrNameLst>
                                      </p:cBhvr>
                                      <p:tavLst>
                                        <p:tav tm="0">
                                          <p:val>
                                            <p:strVal val="ppt_y"/>
                                          </p:val>
                                        </p:tav>
                                        <p:tav tm="100000">
                                          <p:val>
                                            <p:strVal val="ppt_y"/>
                                          </p:val>
                                        </p:tav>
                                      </p:tavLst>
                                    </p:anim>
                                    <p:anim calcmode="lin" valueType="num">
                                      <p:cBhvr>
                                        <p:cTn id="8" dur="500"/>
                                        <p:tgtEl>
                                          <p:spTgt spid="8"/>
                                        </p:tgtEl>
                                        <p:attrNameLst>
                                          <p:attrName>ppt_h</p:attrName>
                                        </p:attrNameLst>
                                      </p:cBhvr>
                                      <p:tavLst>
                                        <p:tav tm="0">
                                          <p:val>
                                            <p:strVal val="ppt_h"/>
                                          </p:val>
                                        </p:tav>
                                        <p:tav tm="50000">
                                          <p:val>
                                            <p:strVal val="ppt_h+.01"/>
                                          </p:val>
                                        </p:tav>
                                        <p:tav tm="100000">
                                          <p:val>
                                            <p:strVal val="ppt_h/10"/>
                                          </p:val>
                                        </p:tav>
                                      </p:tavLst>
                                    </p:anim>
                                    <p:anim calcmode="lin" valueType="num">
                                      <p:cBhvr>
                                        <p:cTn id="9" dur="500"/>
                                        <p:tgtEl>
                                          <p:spTgt spid="8"/>
                                        </p:tgtEl>
                                        <p:attrNameLst>
                                          <p:attrName>ppt_w</p:attrName>
                                        </p:attrNameLst>
                                      </p:cBhvr>
                                      <p:tavLst>
                                        <p:tav tm="0">
                                          <p:val>
                                            <p:strVal val="ppt_w"/>
                                          </p:val>
                                        </p:tav>
                                        <p:tav tm="50000">
                                          <p:val>
                                            <p:strVal val="ppt_w+.01"/>
                                          </p:val>
                                        </p:tav>
                                        <p:tav tm="100000">
                                          <p:val>
                                            <p:strVal val="ppt_w/10"/>
                                          </p:val>
                                        </p:tav>
                                      </p:tavLst>
                                    </p:anim>
                                    <p:animEffect transition="out" filter="fade">
                                      <p:cBhvr>
                                        <p:cTn id="10" dur="500" tmFilter="0,0; .5, 0; 1, 1"/>
                                        <p:tgtEl>
                                          <p:spTgt spid="8"/>
                                        </p:tgtEl>
                                      </p:cBhvr>
                                    </p:animEffect>
                                    <p:set>
                                      <p:cBhvr>
                                        <p:cTn id="11"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41" presetClass="exit" presetSubtype="0" fill="hold" grpId="0" nodeType="clickEffect">
                                  <p:stCondLst>
                                    <p:cond delay="0"/>
                                  </p:stCondLst>
                                  <p:iterate type="lt">
                                    <p:tmPct val="10000"/>
                                  </p:iterate>
                                  <p:childTnLst>
                                    <p:anim calcmode="lin" valueType="num">
                                      <p:cBhvr>
                                        <p:cTn id="16" dur="500"/>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7" dur="500"/>
                                        <p:tgtEl>
                                          <p:spTgt spid="7"/>
                                        </p:tgtEl>
                                        <p:attrNameLst>
                                          <p:attrName>ppt_y</p:attrName>
                                        </p:attrNameLst>
                                      </p:cBhvr>
                                      <p:tavLst>
                                        <p:tav tm="0">
                                          <p:val>
                                            <p:strVal val="ppt_y"/>
                                          </p:val>
                                        </p:tav>
                                        <p:tav tm="100000">
                                          <p:val>
                                            <p:strVal val="ppt_y"/>
                                          </p:val>
                                        </p:tav>
                                      </p:tavLst>
                                    </p:anim>
                                    <p:anim calcmode="lin" valueType="num">
                                      <p:cBhvr>
                                        <p:cTn id="18" dur="500"/>
                                        <p:tgtEl>
                                          <p:spTgt spid="7"/>
                                        </p:tgtEl>
                                        <p:attrNameLst>
                                          <p:attrName>ppt_h</p:attrName>
                                        </p:attrNameLst>
                                      </p:cBhvr>
                                      <p:tavLst>
                                        <p:tav tm="0">
                                          <p:val>
                                            <p:strVal val="ppt_h"/>
                                          </p:val>
                                        </p:tav>
                                        <p:tav tm="50000">
                                          <p:val>
                                            <p:strVal val="ppt_h+.01"/>
                                          </p:val>
                                        </p:tav>
                                        <p:tav tm="100000">
                                          <p:val>
                                            <p:strVal val="ppt_h/10"/>
                                          </p:val>
                                        </p:tav>
                                      </p:tavLst>
                                    </p:anim>
                                    <p:anim calcmode="lin" valueType="num">
                                      <p:cBhvr>
                                        <p:cTn id="19" dur="500"/>
                                        <p:tgtEl>
                                          <p:spTgt spid="7"/>
                                        </p:tgtEl>
                                        <p:attrNameLst>
                                          <p:attrName>ppt_w</p:attrName>
                                        </p:attrNameLst>
                                      </p:cBhvr>
                                      <p:tavLst>
                                        <p:tav tm="0">
                                          <p:val>
                                            <p:strVal val="ppt_w"/>
                                          </p:val>
                                        </p:tav>
                                        <p:tav tm="50000">
                                          <p:val>
                                            <p:strVal val="ppt_w+.01"/>
                                          </p:val>
                                        </p:tav>
                                        <p:tav tm="100000">
                                          <p:val>
                                            <p:strVal val="ppt_w/10"/>
                                          </p:val>
                                        </p:tav>
                                      </p:tavLst>
                                    </p:anim>
                                    <p:animEffect transition="out" filter="fade">
                                      <p:cBhvr>
                                        <p:cTn id="20" dur="500" tmFilter="0,0; .5, 0; 1, 1"/>
                                        <p:tgtEl>
                                          <p:spTgt spid="7"/>
                                        </p:tgtEl>
                                      </p:cBhvr>
                                    </p:animEffect>
                                    <p:set>
                                      <p:cBhvr>
                                        <p:cTn id="21"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2" restart="whenNotActive" fill="hold" evtFilter="cancelBubble" nodeType="interactiveSeq">
                <p:stCondLst>
                  <p:cond evt="onClick" delay="0">
                    <p:tgtEl>
                      <p:spTgt spid="6"/>
                    </p:tgtEl>
                  </p:cond>
                </p:stCondLst>
                <p:endSync evt="end" delay="0">
                  <p:rtn val="all"/>
                </p:endSync>
                <p:childTnLst>
                  <p:par>
                    <p:cTn id="23" fill="hold">
                      <p:stCondLst>
                        <p:cond delay="0"/>
                      </p:stCondLst>
                      <p:childTnLst>
                        <p:par>
                          <p:cTn id="24" fill="hold">
                            <p:stCondLst>
                              <p:cond delay="0"/>
                            </p:stCondLst>
                            <p:childTnLst>
                              <p:par>
                                <p:cTn id="25" presetID="41" presetClass="exit" presetSubtype="0" fill="hold" grpId="0" nodeType="clickEffect">
                                  <p:stCondLst>
                                    <p:cond delay="0"/>
                                  </p:stCondLst>
                                  <p:iterate type="lt">
                                    <p:tmPct val="10000"/>
                                  </p:iterate>
                                  <p:childTnLst>
                                    <p:anim calcmode="lin" valueType="num">
                                      <p:cBhvr>
                                        <p:cTn id="26" dur="500"/>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7" dur="500"/>
                                        <p:tgtEl>
                                          <p:spTgt spid="6"/>
                                        </p:tgtEl>
                                        <p:attrNameLst>
                                          <p:attrName>ppt_y</p:attrName>
                                        </p:attrNameLst>
                                      </p:cBhvr>
                                      <p:tavLst>
                                        <p:tav tm="0">
                                          <p:val>
                                            <p:strVal val="ppt_y"/>
                                          </p:val>
                                        </p:tav>
                                        <p:tav tm="100000">
                                          <p:val>
                                            <p:strVal val="ppt_y"/>
                                          </p:val>
                                        </p:tav>
                                      </p:tavLst>
                                    </p:anim>
                                    <p:anim calcmode="lin" valueType="num">
                                      <p:cBhvr>
                                        <p:cTn id="28" dur="500"/>
                                        <p:tgtEl>
                                          <p:spTgt spid="6"/>
                                        </p:tgtEl>
                                        <p:attrNameLst>
                                          <p:attrName>ppt_h</p:attrName>
                                        </p:attrNameLst>
                                      </p:cBhvr>
                                      <p:tavLst>
                                        <p:tav tm="0">
                                          <p:val>
                                            <p:strVal val="ppt_h"/>
                                          </p:val>
                                        </p:tav>
                                        <p:tav tm="50000">
                                          <p:val>
                                            <p:strVal val="ppt_h+.01"/>
                                          </p:val>
                                        </p:tav>
                                        <p:tav tm="100000">
                                          <p:val>
                                            <p:strVal val="ppt_h/10"/>
                                          </p:val>
                                        </p:tav>
                                      </p:tavLst>
                                    </p:anim>
                                    <p:anim calcmode="lin" valueType="num">
                                      <p:cBhvr>
                                        <p:cTn id="29" dur="500"/>
                                        <p:tgtEl>
                                          <p:spTgt spid="6"/>
                                        </p:tgtEl>
                                        <p:attrNameLst>
                                          <p:attrName>ppt_w</p:attrName>
                                        </p:attrNameLst>
                                      </p:cBhvr>
                                      <p:tavLst>
                                        <p:tav tm="0">
                                          <p:val>
                                            <p:strVal val="ppt_w"/>
                                          </p:val>
                                        </p:tav>
                                        <p:tav tm="50000">
                                          <p:val>
                                            <p:strVal val="ppt_w+.01"/>
                                          </p:val>
                                        </p:tav>
                                        <p:tav tm="100000">
                                          <p:val>
                                            <p:strVal val="ppt_w/10"/>
                                          </p:val>
                                        </p:tav>
                                      </p:tavLst>
                                    </p:anim>
                                    <p:animEffect transition="out" filter="fade">
                                      <p:cBhvr>
                                        <p:cTn id="30" dur="500" tmFilter="0,0; .5, 0; 1, 1"/>
                                        <p:tgtEl>
                                          <p:spTgt spid="6"/>
                                        </p:tgtEl>
                                      </p:cBhvr>
                                    </p:animEffect>
                                    <p:set>
                                      <p:cBhvr>
                                        <p:cTn id="31"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2" restart="whenNotActive" fill="hold" evtFilter="cancelBubble" nodeType="interactiveSeq">
                <p:stCondLst>
                  <p:cond evt="onClick" delay="0">
                    <p:tgtEl>
                      <p:spTgt spid="9"/>
                    </p:tgtEl>
                  </p:cond>
                </p:stCondLst>
                <p:endSync evt="end" delay="0">
                  <p:rtn val="all"/>
                </p:endSync>
                <p:childTnLst>
                  <p:par>
                    <p:cTn id="33" fill="hold">
                      <p:stCondLst>
                        <p:cond delay="0"/>
                      </p:stCondLst>
                      <p:childTnLst>
                        <p:par>
                          <p:cTn id="34" fill="hold">
                            <p:stCondLst>
                              <p:cond delay="0"/>
                            </p:stCondLst>
                            <p:childTnLst>
                              <p:par>
                                <p:cTn id="35" presetID="41" presetClass="exit" presetSubtype="0" fill="hold" grpId="0" nodeType="clickEffect">
                                  <p:stCondLst>
                                    <p:cond delay="0"/>
                                  </p:stCondLst>
                                  <p:iterate type="lt">
                                    <p:tmPct val="10000"/>
                                  </p:iterate>
                                  <p:childTnLst>
                                    <p:anim calcmode="lin" valueType="num">
                                      <p:cBhvr>
                                        <p:cTn id="36" dur="500"/>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37" dur="500"/>
                                        <p:tgtEl>
                                          <p:spTgt spid="9"/>
                                        </p:tgtEl>
                                        <p:attrNameLst>
                                          <p:attrName>ppt_y</p:attrName>
                                        </p:attrNameLst>
                                      </p:cBhvr>
                                      <p:tavLst>
                                        <p:tav tm="0">
                                          <p:val>
                                            <p:strVal val="ppt_y"/>
                                          </p:val>
                                        </p:tav>
                                        <p:tav tm="100000">
                                          <p:val>
                                            <p:strVal val="ppt_y"/>
                                          </p:val>
                                        </p:tav>
                                      </p:tavLst>
                                    </p:anim>
                                    <p:anim calcmode="lin" valueType="num">
                                      <p:cBhvr>
                                        <p:cTn id="38" dur="500"/>
                                        <p:tgtEl>
                                          <p:spTgt spid="9"/>
                                        </p:tgtEl>
                                        <p:attrNameLst>
                                          <p:attrName>ppt_h</p:attrName>
                                        </p:attrNameLst>
                                      </p:cBhvr>
                                      <p:tavLst>
                                        <p:tav tm="0">
                                          <p:val>
                                            <p:strVal val="ppt_h"/>
                                          </p:val>
                                        </p:tav>
                                        <p:tav tm="50000">
                                          <p:val>
                                            <p:strVal val="ppt_h+.01"/>
                                          </p:val>
                                        </p:tav>
                                        <p:tav tm="100000">
                                          <p:val>
                                            <p:strVal val="ppt_h/10"/>
                                          </p:val>
                                        </p:tav>
                                      </p:tavLst>
                                    </p:anim>
                                    <p:anim calcmode="lin" valueType="num">
                                      <p:cBhvr>
                                        <p:cTn id="39" dur="500"/>
                                        <p:tgtEl>
                                          <p:spTgt spid="9"/>
                                        </p:tgtEl>
                                        <p:attrNameLst>
                                          <p:attrName>ppt_w</p:attrName>
                                        </p:attrNameLst>
                                      </p:cBhvr>
                                      <p:tavLst>
                                        <p:tav tm="0">
                                          <p:val>
                                            <p:strVal val="ppt_w"/>
                                          </p:val>
                                        </p:tav>
                                        <p:tav tm="50000">
                                          <p:val>
                                            <p:strVal val="ppt_w+.01"/>
                                          </p:val>
                                        </p:tav>
                                        <p:tav tm="100000">
                                          <p:val>
                                            <p:strVal val="ppt_w/10"/>
                                          </p:val>
                                        </p:tav>
                                      </p:tavLst>
                                    </p:anim>
                                    <p:animEffect transition="out" filter="fade">
                                      <p:cBhvr>
                                        <p:cTn id="40" dur="500" tmFilter="0,0; .5, 0; 1, 1"/>
                                        <p:tgtEl>
                                          <p:spTgt spid="9"/>
                                        </p:tgtEl>
                                      </p:cBhvr>
                                    </p:animEffect>
                                    <p:set>
                                      <p:cBhvr>
                                        <p:cTn id="41"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2" restart="whenNotActive" fill="hold" evtFilter="cancelBubble" nodeType="interactiveSeq">
                <p:stCondLst>
                  <p:cond evt="onClick" delay="0">
                    <p:tgtEl>
                      <p:spTgt spid="10"/>
                    </p:tgtEl>
                  </p:cond>
                </p:stCondLst>
                <p:endSync evt="end" delay="0">
                  <p:rtn val="all"/>
                </p:endSync>
                <p:childTnLst>
                  <p:par>
                    <p:cTn id="43" fill="hold">
                      <p:stCondLst>
                        <p:cond delay="0"/>
                      </p:stCondLst>
                      <p:childTnLst>
                        <p:par>
                          <p:cTn id="44" fill="hold">
                            <p:stCondLst>
                              <p:cond delay="0"/>
                            </p:stCondLst>
                            <p:childTnLst>
                              <p:par>
                                <p:cTn id="45" presetID="41" presetClass="exit" presetSubtype="0" fill="hold" grpId="0" nodeType="clickEffect">
                                  <p:stCondLst>
                                    <p:cond delay="0"/>
                                  </p:stCondLst>
                                  <p:iterate type="lt">
                                    <p:tmPct val="10000"/>
                                  </p:iterate>
                                  <p:childTnLst>
                                    <p:anim calcmode="lin" valueType="num">
                                      <p:cBhvr>
                                        <p:cTn id="46" dur="500"/>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7" dur="500"/>
                                        <p:tgtEl>
                                          <p:spTgt spid="10"/>
                                        </p:tgtEl>
                                        <p:attrNameLst>
                                          <p:attrName>ppt_y</p:attrName>
                                        </p:attrNameLst>
                                      </p:cBhvr>
                                      <p:tavLst>
                                        <p:tav tm="0">
                                          <p:val>
                                            <p:strVal val="ppt_y"/>
                                          </p:val>
                                        </p:tav>
                                        <p:tav tm="100000">
                                          <p:val>
                                            <p:strVal val="ppt_y"/>
                                          </p:val>
                                        </p:tav>
                                      </p:tavLst>
                                    </p:anim>
                                    <p:anim calcmode="lin" valueType="num">
                                      <p:cBhvr>
                                        <p:cTn id="48" dur="500"/>
                                        <p:tgtEl>
                                          <p:spTgt spid="10"/>
                                        </p:tgtEl>
                                        <p:attrNameLst>
                                          <p:attrName>ppt_h</p:attrName>
                                        </p:attrNameLst>
                                      </p:cBhvr>
                                      <p:tavLst>
                                        <p:tav tm="0">
                                          <p:val>
                                            <p:strVal val="ppt_h"/>
                                          </p:val>
                                        </p:tav>
                                        <p:tav tm="50000">
                                          <p:val>
                                            <p:strVal val="ppt_h+.01"/>
                                          </p:val>
                                        </p:tav>
                                        <p:tav tm="100000">
                                          <p:val>
                                            <p:strVal val="ppt_h/10"/>
                                          </p:val>
                                        </p:tav>
                                      </p:tavLst>
                                    </p:anim>
                                    <p:anim calcmode="lin" valueType="num">
                                      <p:cBhvr>
                                        <p:cTn id="49" dur="500"/>
                                        <p:tgtEl>
                                          <p:spTgt spid="10"/>
                                        </p:tgtEl>
                                        <p:attrNameLst>
                                          <p:attrName>ppt_w</p:attrName>
                                        </p:attrNameLst>
                                      </p:cBhvr>
                                      <p:tavLst>
                                        <p:tav tm="0">
                                          <p:val>
                                            <p:strVal val="ppt_w"/>
                                          </p:val>
                                        </p:tav>
                                        <p:tav tm="50000">
                                          <p:val>
                                            <p:strVal val="ppt_w+.01"/>
                                          </p:val>
                                        </p:tav>
                                        <p:tav tm="100000">
                                          <p:val>
                                            <p:strVal val="ppt_w/10"/>
                                          </p:val>
                                        </p:tav>
                                      </p:tavLst>
                                    </p:anim>
                                    <p:animEffect transition="out" filter="fade">
                                      <p:cBhvr>
                                        <p:cTn id="50" dur="500" tmFilter="0,0; .5, 0; 1, 1"/>
                                        <p:tgtEl>
                                          <p:spTgt spid="10"/>
                                        </p:tgtEl>
                                      </p:cBhvr>
                                    </p:animEffect>
                                    <p:set>
                                      <p:cBhvr>
                                        <p:cTn id="5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8" grpId="0" animBg="1"/>
      <p:bldP spid="10" grpId="0" animBg="1"/>
      <p:bldP spid="6" grpId="0" animBg="1"/>
      <p:bldP spid="9"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Renal Disorders: Genetically acquired diseases affecting both renal and Nervous System</a:t>
            </a:r>
            <a:endParaRPr lang="en-US" sz="2800" dirty="0"/>
          </a:p>
        </p:txBody>
      </p:sp>
      <p:sp>
        <p:nvSpPr>
          <p:cNvPr id="3" name="Content Placeholder 2"/>
          <p:cNvSpPr>
            <a:spLocks noGrp="1"/>
          </p:cNvSpPr>
          <p:nvPr>
            <p:ph idx="1"/>
          </p:nvPr>
        </p:nvSpPr>
        <p:spPr/>
        <p:txBody>
          <a:bodyPr/>
          <a:lstStyle/>
          <a:p>
            <a:r>
              <a:rPr lang="en-US" dirty="0" smtClean="0"/>
              <a:t>Von </a:t>
            </a:r>
            <a:r>
              <a:rPr lang="en-US" dirty="0" err="1" smtClean="0"/>
              <a:t>Hippel-Lindau</a:t>
            </a:r>
            <a:r>
              <a:rPr lang="en-US" dirty="0" smtClean="0"/>
              <a:t> disease (VHL) is a renal disorder characterized by tumors in the CNS and Renal System. </a:t>
            </a:r>
          </a:p>
          <a:p>
            <a:pPr lvl="1"/>
            <a:r>
              <a:rPr lang="en-US" dirty="0" smtClean="0">
                <a:solidFill>
                  <a:schemeClr val="tx1"/>
                </a:solidFill>
              </a:rPr>
              <a:t>Autosomal dominant trait</a:t>
            </a:r>
          </a:p>
          <a:p>
            <a:pPr lvl="1"/>
            <a:r>
              <a:rPr lang="en-US" dirty="0" smtClean="0">
                <a:solidFill>
                  <a:schemeClr val="tx1"/>
                </a:solidFill>
              </a:rPr>
              <a:t>The earliest clinical sign appears as vision changes at the average age of 25.</a:t>
            </a:r>
          </a:p>
          <a:p>
            <a:pPr lvl="1"/>
            <a:r>
              <a:rPr lang="en-US" dirty="0" smtClean="0">
                <a:solidFill>
                  <a:schemeClr val="tx1"/>
                </a:solidFill>
              </a:rPr>
              <a:t>Brain Lesions are often found by age 30.</a:t>
            </a:r>
          </a:p>
          <a:p>
            <a:pPr lvl="1"/>
            <a:r>
              <a:rPr lang="en-US" dirty="0" smtClean="0">
                <a:solidFill>
                  <a:schemeClr val="tx1"/>
                </a:solidFill>
              </a:rPr>
              <a:t>MRI’s, renal CT’s and ultrasounds are needed to track disease progression.</a:t>
            </a:r>
          </a:p>
          <a:p>
            <a:pPr lvl="1"/>
            <a:r>
              <a:rPr lang="en-US" dirty="0" smtClean="0">
                <a:solidFill>
                  <a:schemeClr val="tx1"/>
                </a:solidFill>
              </a:rPr>
              <a:t>Genetic testing can be done to find the pathogenic mutation on the VHL gene found on chromosome 3 to help increase life expectancy</a:t>
            </a:r>
          </a:p>
        </p:txBody>
      </p:sp>
      <p:grpSp>
        <p:nvGrpSpPr>
          <p:cNvPr id="4" name="Group 3"/>
          <p:cNvGrpSpPr/>
          <p:nvPr/>
        </p:nvGrpSpPr>
        <p:grpSpPr>
          <a:xfrm>
            <a:off x="7315200" y="6324600"/>
            <a:ext cx="1828800" cy="533400"/>
            <a:chOff x="6705600" y="6248400"/>
            <a:chExt cx="2438400" cy="609600"/>
          </a:xfrm>
        </p:grpSpPr>
        <p:sp>
          <p:nvSpPr>
            <p:cNvPr id="5" name="Action Button: Forward or Next 4">
              <a:hlinkClick r:id="" action="ppaction://hlinkshowjump?jump=nextslide" highlightClick="1"/>
            </p:cNvPr>
            <p:cNvSpPr/>
            <p:nvPr/>
          </p:nvSpPr>
          <p:spPr>
            <a:xfrm>
              <a:off x="8305800" y="6248400"/>
              <a:ext cx="8382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2" action="ppaction://hlinksldjump" highlightClick="1"/>
            </p:cNvPr>
            <p:cNvSpPr/>
            <p:nvPr/>
          </p:nvSpPr>
          <p:spPr>
            <a:xfrm>
              <a:off x="7620000" y="624840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6705600" y="6248400"/>
              <a:ext cx="9144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098" name="Picture 2" descr="C:\Documents and Settings\essmasm\Local Settings\Temporary Internet Files\Content.IE5\YUZ0233I\MP900385807[1].jpg"/>
          <p:cNvPicPr>
            <a:picLocks noChangeAspect="1" noChangeArrowheads="1"/>
          </p:cNvPicPr>
          <p:nvPr/>
        </p:nvPicPr>
        <p:blipFill>
          <a:blip r:embed="rId3" cstate="print"/>
          <a:srcRect/>
          <a:stretch>
            <a:fillRect/>
          </a:stretch>
        </p:blipFill>
        <p:spPr bwMode="auto">
          <a:xfrm>
            <a:off x="6705600" y="2514600"/>
            <a:ext cx="1371600" cy="1447800"/>
          </a:xfrm>
          <a:prstGeom prst="rect">
            <a:avLst/>
          </a:prstGeom>
          <a:noFill/>
        </p:spPr>
      </p:pic>
      <p:pic>
        <p:nvPicPr>
          <p:cNvPr id="4099" name="Picture 3" descr="C:\Documents and Settings\essmasm\Local Settings\Temporary Internet Files\Content.IE5\YUZ0233I\MP900313989[1].jpg"/>
          <p:cNvPicPr>
            <a:picLocks noChangeAspect="1" noChangeArrowheads="1"/>
          </p:cNvPicPr>
          <p:nvPr/>
        </p:nvPicPr>
        <p:blipFill>
          <a:blip r:embed="rId4" cstate="print"/>
          <a:srcRect/>
          <a:stretch>
            <a:fillRect/>
          </a:stretch>
        </p:blipFill>
        <p:spPr bwMode="auto">
          <a:xfrm>
            <a:off x="0" y="3962400"/>
            <a:ext cx="838200" cy="990600"/>
          </a:xfrm>
          <a:prstGeom prst="rect">
            <a:avLst/>
          </a:prstGeom>
          <a:noFill/>
        </p:spPr>
      </p:pic>
      <p:sp>
        <p:nvSpPr>
          <p:cNvPr id="10" name="TextBox 9"/>
          <p:cNvSpPr txBox="1"/>
          <p:nvPr/>
        </p:nvSpPr>
        <p:spPr>
          <a:xfrm>
            <a:off x="0" y="6477000"/>
            <a:ext cx="2133600" cy="369332"/>
          </a:xfrm>
          <a:prstGeom prst="rect">
            <a:avLst/>
          </a:prstGeom>
          <a:noFill/>
        </p:spPr>
        <p:txBody>
          <a:bodyPr wrap="square" rtlCol="0">
            <a:spAutoFit/>
          </a:bodyPr>
          <a:lstStyle/>
          <a:p>
            <a:r>
              <a:rPr lang="en-US" dirty="0" smtClean="0"/>
              <a:t>(</a:t>
            </a:r>
            <a:r>
              <a:rPr lang="en-US" dirty="0" err="1" smtClean="0"/>
              <a:t>Kaelin</a:t>
            </a:r>
            <a:r>
              <a:rPr lang="en-US" dirty="0" smtClean="0"/>
              <a:t>, 2007)</a:t>
            </a:r>
            <a:endParaRPr lang="en-US" dirty="0"/>
          </a:p>
        </p:txBody>
      </p:sp>
      <p:sp>
        <p:nvSpPr>
          <p:cNvPr id="11" name="Rectangle 10"/>
          <p:cNvSpPr/>
          <p:nvPr/>
        </p:nvSpPr>
        <p:spPr>
          <a:xfrm>
            <a:off x="1447800" y="6488668"/>
            <a:ext cx="3546997" cy="369332"/>
          </a:xfrm>
          <a:prstGeom prst="rect">
            <a:avLst/>
          </a:prstGeom>
        </p:spPr>
        <p:txBody>
          <a:bodyPr wrap="none">
            <a:spAutoFit/>
          </a:bodyPr>
          <a:lstStyle/>
          <a:p>
            <a:r>
              <a:rPr lang="en-US" i="1" dirty="0" smtClean="0"/>
              <a:t>(Garcia, </a:t>
            </a:r>
            <a:r>
              <a:rPr lang="en-US" i="1" dirty="0" err="1" smtClean="0"/>
              <a:t>Strub</a:t>
            </a:r>
            <a:r>
              <a:rPr lang="en-US" i="1" dirty="0" smtClean="0"/>
              <a:t>, </a:t>
            </a:r>
            <a:r>
              <a:rPr lang="en-US" i="1" dirty="0" err="1" smtClean="0"/>
              <a:t>Wiesberg</a:t>
            </a:r>
            <a:r>
              <a:rPr lang="en-US" i="1" dirty="0" smtClean="0"/>
              <a:t>, 2008) </a:t>
            </a:r>
            <a:endParaRPr lang="en-US" dirty="0"/>
          </a:p>
        </p:txBody>
      </p:sp>
      <p:sp>
        <p:nvSpPr>
          <p:cNvPr id="12" name="Rectangle 11"/>
          <p:cNvSpPr/>
          <p:nvPr/>
        </p:nvSpPr>
        <p:spPr>
          <a:xfrm>
            <a:off x="4648200" y="6488668"/>
            <a:ext cx="3281668" cy="369332"/>
          </a:xfrm>
          <a:prstGeom prst="rect">
            <a:avLst/>
          </a:prstGeom>
        </p:spPr>
        <p:txBody>
          <a:bodyPr wrap="none">
            <a:spAutoFit/>
          </a:bodyPr>
          <a:lstStyle/>
          <a:p>
            <a:r>
              <a:rPr lang="en-US" i="1" dirty="0" smtClean="0"/>
              <a:t>(Microsoft Word Images,2010)</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r>
              <a:rPr lang="en-US" dirty="0" smtClean="0"/>
              <a:t>Many medical conditions are systemic and affect all organs in the body. </a:t>
            </a:r>
          </a:p>
          <a:p>
            <a:r>
              <a:rPr lang="en-US" dirty="0" smtClean="0"/>
              <a:t>When conditions cause central and peripheral nervous system complications, nurses need to recognize early signs and how it will affect a patients survival and quality of life. </a:t>
            </a:r>
          </a:p>
          <a:p>
            <a:r>
              <a:rPr lang="en-US" dirty="0" smtClean="0"/>
              <a:t>The function of organ systems working together is to keep the brain alive.</a:t>
            </a:r>
          </a:p>
          <a:p>
            <a:endParaRPr lang="en-US" dirty="0" smtClean="0"/>
          </a:p>
        </p:txBody>
      </p:sp>
      <p:sp>
        <p:nvSpPr>
          <p:cNvPr id="4" name="TextBox 3"/>
          <p:cNvSpPr txBox="1"/>
          <p:nvPr/>
        </p:nvSpPr>
        <p:spPr>
          <a:xfrm>
            <a:off x="6781800" y="6477000"/>
            <a:ext cx="152400" cy="369332"/>
          </a:xfrm>
          <a:prstGeom prst="rect">
            <a:avLst/>
          </a:prstGeom>
          <a:noFill/>
        </p:spPr>
        <p:txBody>
          <a:bodyPr wrap="square" rtlCol="0">
            <a:spAutoFit/>
          </a:bodyPr>
          <a:lstStyle/>
          <a:p>
            <a:endParaRPr lang="en-US" dirty="0"/>
          </a:p>
        </p:txBody>
      </p:sp>
      <p:grpSp>
        <p:nvGrpSpPr>
          <p:cNvPr id="5" name="Group 4"/>
          <p:cNvGrpSpPr/>
          <p:nvPr/>
        </p:nvGrpSpPr>
        <p:grpSpPr>
          <a:xfrm>
            <a:off x="7315200" y="6324600"/>
            <a:ext cx="1828800" cy="533400"/>
            <a:chOff x="6705600" y="6248400"/>
            <a:chExt cx="2438400" cy="609600"/>
          </a:xfrm>
        </p:grpSpPr>
        <p:sp>
          <p:nvSpPr>
            <p:cNvPr id="6" name="Action Button: Forward or Next 5">
              <a:hlinkClick r:id="" action="ppaction://hlinkshowjump?jump=nextslide" highlightClick="1"/>
            </p:cNvPr>
            <p:cNvSpPr/>
            <p:nvPr/>
          </p:nvSpPr>
          <p:spPr>
            <a:xfrm>
              <a:off x="8305800" y="6248400"/>
              <a:ext cx="8382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rId3" action="ppaction://hlinksldjump" highlightClick="1"/>
            </p:cNvPr>
            <p:cNvSpPr/>
            <p:nvPr/>
          </p:nvSpPr>
          <p:spPr>
            <a:xfrm>
              <a:off x="7620000" y="624840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Back or Previous 7">
              <a:hlinkClick r:id="" action="ppaction://hlinkshowjump?jump=previousslide" highlightClick="1"/>
            </p:cNvPr>
            <p:cNvSpPr/>
            <p:nvPr/>
          </p:nvSpPr>
          <p:spPr>
            <a:xfrm>
              <a:off x="6705600" y="6248400"/>
              <a:ext cx="9144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C:\Documents and Settings\essmasm\Local Settings\Temporary Internet Files\Content.IE5\8GQKURC9\MC900197836[1].wmf"/>
          <p:cNvPicPr>
            <a:picLocks noChangeAspect="1" noChangeArrowheads="1"/>
          </p:cNvPicPr>
          <p:nvPr/>
        </p:nvPicPr>
        <p:blipFill>
          <a:blip r:embed="rId4" cstate="print"/>
          <a:srcRect/>
          <a:stretch>
            <a:fillRect/>
          </a:stretch>
        </p:blipFill>
        <p:spPr bwMode="auto">
          <a:xfrm>
            <a:off x="6096000" y="0"/>
            <a:ext cx="1923861" cy="1747319"/>
          </a:xfrm>
          <a:prstGeom prst="rect">
            <a:avLst/>
          </a:prstGeom>
          <a:noFill/>
        </p:spPr>
      </p:pic>
      <p:sp>
        <p:nvSpPr>
          <p:cNvPr id="10" name="Rectangle 9"/>
          <p:cNvSpPr/>
          <p:nvPr/>
        </p:nvSpPr>
        <p:spPr>
          <a:xfrm>
            <a:off x="0" y="6488668"/>
            <a:ext cx="4572000" cy="369332"/>
          </a:xfrm>
          <a:prstGeom prst="rect">
            <a:avLst/>
          </a:prstGeom>
        </p:spPr>
        <p:txBody>
          <a:bodyPr>
            <a:spAutoFit/>
          </a:bodyPr>
          <a:lstStyle/>
          <a:p>
            <a:r>
              <a:rPr lang="en-US" i="1" dirty="0" smtClean="0"/>
              <a:t>(Garcia, </a:t>
            </a:r>
            <a:r>
              <a:rPr lang="en-US" i="1" dirty="0" err="1" smtClean="0"/>
              <a:t>Strub</a:t>
            </a:r>
            <a:r>
              <a:rPr lang="en-US" i="1" dirty="0" smtClean="0"/>
              <a:t>, </a:t>
            </a:r>
            <a:r>
              <a:rPr lang="en-US" i="1" dirty="0" err="1" smtClean="0"/>
              <a:t>Wiesberg</a:t>
            </a:r>
            <a:r>
              <a:rPr lang="en-US" i="1" dirty="0" smtClean="0"/>
              <a:t>, 2008) </a:t>
            </a:r>
            <a:endParaRPr lang="en-US" dirty="0"/>
          </a:p>
        </p:txBody>
      </p:sp>
      <p:sp>
        <p:nvSpPr>
          <p:cNvPr id="11" name="Rectangle 10"/>
          <p:cNvSpPr/>
          <p:nvPr/>
        </p:nvSpPr>
        <p:spPr>
          <a:xfrm>
            <a:off x="6629400" y="1295400"/>
            <a:ext cx="1512008" cy="246221"/>
          </a:xfrm>
          <a:prstGeom prst="rect">
            <a:avLst/>
          </a:prstGeom>
        </p:spPr>
        <p:txBody>
          <a:bodyPr wrap="square">
            <a:spAutoFit/>
          </a:bodyPr>
          <a:lstStyle/>
          <a:p>
            <a:r>
              <a:rPr lang="en-US" sz="1000" i="1" dirty="0" smtClean="0"/>
              <a:t>(Microsoft Word 2010)</a:t>
            </a:r>
            <a:endParaRPr lang="en-US" sz="1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346960"/>
          </a:xfrm>
        </p:spPr>
        <p:txBody>
          <a:bodyPr>
            <a:noAutofit/>
          </a:bodyPr>
          <a:lstStyle/>
          <a:p>
            <a:r>
              <a:rPr lang="en-US" sz="1800" dirty="0" smtClean="0"/>
              <a:t/>
            </a:r>
            <a:br>
              <a:rPr lang="en-US" sz="1800" dirty="0" smtClean="0"/>
            </a:br>
            <a:r>
              <a:rPr lang="en-US" sz="1800" dirty="0" smtClean="0"/>
              <a:t>Case Study #1</a:t>
            </a:r>
            <a:br>
              <a:rPr lang="en-US" sz="1800" dirty="0" smtClean="0"/>
            </a:br>
            <a:r>
              <a:rPr lang="en-US" sz="1800" dirty="0" smtClean="0"/>
              <a:t>One of your patients is a 65 year old woman named Sally.  she weights 220 pounds, she does not exercise because of a “bad hip” and her blood sugar is 235 and her CRP is elevated upon admission. She has been concerned about constant foot pain  and vision loss. What of these symptoms makes you suspect Diabetic Neuropathy? </a:t>
            </a:r>
            <a:br>
              <a:rPr lang="en-US" sz="1800" dirty="0" smtClean="0"/>
            </a:br>
            <a:endParaRPr lang="en-US" sz="1800" dirty="0"/>
          </a:p>
        </p:txBody>
      </p:sp>
      <p:sp>
        <p:nvSpPr>
          <p:cNvPr id="4" name="Bevel 3">
            <a:hlinkClick r:id="rId2" action="ppaction://hlinksldjump"/>
          </p:cNvPr>
          <p:cNvSpPr/>
          <p:nvPr/>
        </p:nvSpPr>
        <p:spPr>
          <a:xfrm>
            <a:off x="1219200" y="2590800"/>
            <a:ext cx="1752600" cy="9906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Her Weight</a:t>
            </a:r>
            <a:endParaRPr lang="en-US" dirty="0"/>
          </a:p>
        </p:txBody>
      </p:sp>
      <p:sp>
        <p:nvSpPr>
          <p:cNvPr id="6" name="Bevel 5">
            <a:hlinkClick r:id="rId2" action="ppaction://hlinksldjump"/>
          </p:cNvPr>
          <p:cNvSpPr/>
          <p:nvPr/>
        </p:nvSpPr>
        <p:spPr>
          <a:xfrm>
            <a:off x="1143000" y="3962400"/>
            <a:ext cx="1752600" cy="9906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Her age</a:t>
            </a:r>
            <a:endParaRPr lang="en-US" dirty="0"/>
          </a:p>
        </p:txBody>
      </p:sp>
      <p:sp>
        <p:nvSpPr>
          <p:cNvPr id="7" name="Bevel 6">
            <a:hlinkClick r:id="rId2" action="ppaction://hlinksldjump"/>
          </p:cNvPr>
          <p:cNvSpPr/>
          <p:nvPr/>
        </p:nvSpPr>
        <p:spPr>
          <a:xfrm>
            <a:off x="1143000" y="5562600"/>
            <a:ext cx="1752600" cy="9906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Decrease in physical  activity </a:t>
            </a:r>
            <a:endParaRPr lang="en-US" dirty="0"/>
          </a:p>
        </p:txBody>
      </p:sp>
      <p:sp>
        <p:nvSpPr>
          <p:cNvPr id="8" name="Bevel 7">
            <a:hlinkClick r:id="rId2" action="ppaction://hlinksldjump"/>
          </p:cNvPr>
          <p:cNvSpPr/>
          <p:nvPr/>
        </p:nvSpPr>
        <p:spPr>
          <a:xfrm>
            <a:off x="4953000" y="5410200"/>
            <a:ext cx="1752600" cy="9906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Pain and vision loss</a:t>
            </a:r>
            <a:endParaRPr lang="en-US" dirty="0"/>
          </a:p>
        </p:txBody>
      </p:sp>
      <p:sp>
        <p:nvSpPr>
          <p:cNvPr id="9" name="Bevel 8">
            <a:hlinkClick r:id="rId2" action="ppaction://hlinksldjump"/>
          </p:cNvPr>
          <p:cNvSpPr/>
          <p:nvPr/>
        </p:nvSpPr>
        <p:spPr>
          <a:xfrm>
            <a:off x="4876800" y="3962400"/>
            <a:ext cx="1752600" cy="9906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CRP</a:t>
            </a:r>
            <a:endParaRPr lang="en-US" dirty="0"/>
          </a:p>
        </p:txBody>
      </p:sp>
      <p:sp>
        <p:nvSpPr>
          <p:cNvPr id="10" name="Bevel 9">
            <a:hlinkClick r:id="rId2" action="ppaction://hlinksldjump"/>
          </p:cNvPr>
          <p:cNvSpPr/>
          <p:nvPr/>
        </p:nvSpPr>
        <p:spPr>
          <a:xfrm>
            <a:off x="4876800" y="2590800"/>
            <a:ext cx="1752600" cy="9906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Blood sugar</a:t>
            </a:r>
            <a:endParaRPr lang="en-US" dirty="0"/>
          </a:p>
        </p:txBody>
      </p:sp>
      <p:grpSp>
        <p:nvGrpSpPr>
          <p:cNvPr id="11" name="Group 10"/>
          <p:cNvGrpSpPr/>
          <p:nvPr/>
        </p:nvGrpSpPr>
        <p:grpSpPr>
          <a:xfrm>
            <a:off x="7315200" y="6324600"/>
            <a:ext cx="1828800" cy="533400"/>
            <a:chOff x="6705600" y="6248400"/>
            <a:chExt cx="2438400" cy="609600"/>
          </a:xfrm>
        </p:grpSpPr>
        <p:sp>
          <p:nvSpPr>
            <p:cNvPr id="12" name="Action Button: Forward or Next 11">
              <a:hlinkClick r:id="" action="ppaction://hlinkshowjump?jump=nextslide" highlightClick="1"/>
            </p:cNvPr>
            <p:cNvSpPr/>
            <p:nvPr/>
          </p:nvSpPr>
          <p:spPr>
            <a:xfrm>
              <a:off x="8305800" y="6248400"/>
              <a:ext cx="8382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ction Button: Home 12">
              <a:hlinkClick r:id="rId3" action="ppaction://hlinksldjump" highlightClick="1"/>
            </p:cNvPr>
            <p:cNvSpPr/>
            <p:nvPr/>
          </p:nvSpPr>
          <p:spPr>
            <a:xfrm>
              <a:off x="7620000" y="624840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Back or Previous 13">
              <a:hlinkClick r:id="" action="ppaction://hlinkshowjump?jump=previousslide" highlightClick="1"/>
            </p:cNvPr>
            <p:cNvSpPr/>
            <p:nvPr/>
          </p:nvSpPr>
          <p:spPr>
            <a:xfrm>
              <a:off x="6705600" y="6248400"/>
              <a:ext cx="9144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651760"/>
          </a:xfrm>
        </p:spPr>
        <p:txBody>
          <a:bodyPr>
            <a:noAutofit/>
          </a:bodyPr>
          <a:lstStyle/>
          <a:p>
            <a:r>
              <a:rPr lang="en-US" sz="2800" dirty="0" smtClean="0"/>
              <a:t>Case Study #2</a:t>
            </a:r>
            <a:br>
              <a:rPr lang="en-US" sz="2800" dirty="0" smtClean="0"/>
            </a:br>
            <a:r>
              <a:rPr lang="en-US" sz="2800" dirty="0" smtClean="0"/>
              <a:t>Sally has many questions and asks what is the main cause of diabetic neuropathy and what is the best way to treat it??  </a:t>
            </a:r>
            <a:br>
              <a:rPr lang="en-US" sz="2800" dirty="0" smtClean="0"/>
            </a:br>
            <a:endParaRPr lang="en-US" sz="2800" dirty="0"/>
          </a:p>
        </p:txBody>
      </p:sp>
      <p:sp>
        <p:nvSpPr>
          <p:cNvPr id="4" name="Bevel 3">
            <a:hlinkClick r:id="rId2" action="ppaction://hlinksldjump"/>
          </p:cNvPr>
          <p:cNvSpPr/>
          <p:nvPr/>
        </p:nvSpPr>
        <p:spPr>
          <a:xfrm>
            <a:off x="1219200" y="2590800"/>
            <a:ext cx="5562600" cy="9906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A. High levels of Blood Glucose Levels and treatment is tight blood sugar control.</a:t>
            </a:r>
            <a:endParaRPr lang="en-US" dirty="0"/>
          </a:p>
        </p:txBody>
      </p:sp>
      <p:grpSp>
        <p:nvGrpSpPr>
          <p:cNvPr id="7" name="Group 10"/>
          <p:cNvGrpSpPr/>
          <p:nvPr/>
        </p:nvGrpSpPr>
        <p:grpSpPr>
          <a:xfrm>
            <a:off x="7315200" y="6324600"/>
            <a:ext cx="1828800" cy="533400"/>
            <a:chOff x="6705600" y="6248400"/>
            <a:chExt cx="2438400" cy="609600"/>
          </a:xfrm>
        </p:grpSpPr>
        <p:sp>
          <p:nvSpPr>
            <p:cNvPr id="8" name="Action Button: Forward or Next 7">
              <a:hlinkClick r:id="" action="ppaction://hlinkshowjump?jump=nextslide" highlightClick="1"/>
            </p:cNvPr>
            <p:cNvSpPr/>
            <p:nvPr/>
          </p:nvSpPr>
          <p:spPr>
            <a:xfrm>
              <a:off x="8305800" y="6248400"/>
              <a:ext cx="8382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Home 8">
              <a:hlinkClick r:id="rId3" action="ppaction://hlinksldjump" highlightClick="1"/>
            </p:cNvPr>
            <p:cNvSpPr/>
            <p:nvPr/>
          </p:nvSpPr>
          <p:spPr>
            <a:xfrm>
              <a:off x="7620000" y="624840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ction Button: Back or Previous 9">
              <a:hlinkClick r:id="" action="ppaction://hlinkshowjump?jump=previousslide" highlightClick="1"/>
            </p:cNvPr>
            <p:cNvSpPr/>
            <p:nvPr/>
          </p:nvSpPr>
          <p:spPr>
            <a:xfrm>
              <a:off x="6705600" y="6248400"/>
              <a:ext cx="9144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295400" y="4267200"/>
            <a:ext cx="5181600" cy="381000"/>
          </a:xfrm>
          <a:prstGeom prst="rect">
            <a:avLst/>
          </a:prstGeom>
          <a:noFill/>
        </p:spPr>
        <p:txBody>
          <a:bodyPr wrap="square" rtlCol="0">
            <a:spAutoFit/>
          </a:bodyPr>
          <a:lstStyle/>
          <a:p>
            <a:r>
              <a:rPr lang="en-US" dirty="0" smtClean="0"/>
              <a:t>Not this time, try again.</a:t>
            </a:r>
            <a:endParaRPr lang="en-US" dirty="0"/>
          </a:p>
        </p:txBody>
      </p:sp>
      <p:sp>
        <p:nvSpPr>
          <p:cNvPr id="5" name="Bevel 4">
            <a:hlinkClick r:id="" action="ppaction://noaction"/>
          </p:cNvPr>
          <p:cNvSpPr/>
          <p:nvPr/>
        </p:nvSpPr>
        <p:spPr>
          <a:xfrm>
            <a:off x="1143000" y="4038600"/>
            <a:ext cx="5638800" cy="9906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B. Poor diet and treat with a pancreas transplant. </a:t>
            </a:r>
            <a:endParaRPr lang="en-US" dirty="0"/>
          </a:p>
        </p:txBody>
      </p:sp>
      <p:sp>
        <p:nvSpPr>
          <p:cNvPr id="12" name="TextBox 11"/>
          <p:cNvSpPr txBox="1"/>
          <p:nvPr/>
        </p:nvSpPr>
        <p:spPr>
          <a:xfrm>
            <a:off x="1295400" y="5791200"/>
            <a:ext cx="5029200" cy="369332"/>
          </a:xfrm>
          <a:prstGeom prst="rect">
            <a:avLst/>
          </a:prstGeom>
          <a:noFill/>
        </p:spPr>
        <p:txBody>
          <a:bodyPr wrap="square" rtlCol="0">
            <a:spAutoFit/>
          </a:bodyPr>
          <a:lstStyle/>
          <a:p>
            <a:r>
              <a:rPr lang="en-US" dirty="0" smtClean="0"/>
              <a:t>Probably not this one, try again.</a:t>
            </a:r>
            <a:endParaRPr lang="en-US" dirty="0"/>
          </a:p>
        </p:txBody>
      </p:sp>
      <p:sp>
        <p:nvSpPr>
          <p:cNvPr id="6" name="Bevel 5">
            <a:hlinkClick r:id="" action="ppaction://noaction"/>
          </p:cNvPr>
          <p:cNvSpPr/>
          <p:nvPr/>
        </p:nvSpPr>
        <p:spPr>
          <a:xfrm>
            <a:off x="1143000" y="5410200"/>
            <a:ext cx="5638800" cy="9906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C. The cause is unknown so it can not be treated. </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9" presetClass="exit" presetSubtype="10" fill="hold" grpId="0" nodeType="clickEffect">
                                  <p:stCondLst>
                                    <p:cond delay="0"/>
                                  </p:stCondLst>
                                  <p:childTnLst>
                                    <p:anim calcmode="lin" valueType="num">
                                      <p:cBhvr>
                                        <p:cTn id="6" dur="5000"/>
                                        <p:tgtEl>
                                          <p:spTgt spid="5"/>
                                        </p:tgtEl>
                                        <p:attrNameLst>
                                          <p:attrName>ppt_h</p:attrName>
                                        </p:attrNameLst>
                                      </p:cBhvr>
                                      <p:tavLst>
                                        <p:tav tm="0">
                                          <p:val>
                                            <p:strVal val="ppt_h"/>
                                          </p:val>
                                        </p:tav>
                                        <p:tav tm="100000">
                                          <p:val>
                                            <p:strVal val="ppt_h"/>
                                          </p:val>
                                        </p:tav>
                                      </p:tavLst>
                                    </p:anim>
                                    <p:anim calcmode="lin" valueType="num">
                                      <p:cBhvr>
                                        <p:cTn id="7" dur="5000"/>
                                        <p:tgtEl>
                                          <p:spTgt spid="5"/>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4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6"/>
                    </p:tgtEl>
                  </p:cond>
                </p:stCondLst>
                <p:endSync evt="end" delay="0">
                  <p:rtn val="all"/>
                </p:endSync>
                <p:childTnLst>
                  <p:par>
                    <p:cTn id="10" fill="hold">
                      <p:stCondLst>
                        <p:cond delay="0"/>
                      </p:stCondLst>
                      <p:childTnLst>
                        <p:par>
                          <p:cTn id="11" fill="hold">
                            <p:stCondLst>
                              <p:cond delay="0"/>
                            </p:stCondLst>
                            <p:childTnLst>
                              <p:par>
                                <p:cTn id="12" presetID="19" presetClass="exit" presetSubtype="10" fill="hold" grpId="0" nodeType="clickEffect">
                                  <p:stCondLst>
                                    <p:cond delay="0"/>
                                  </p:stCondLst>
                                  <p:childTnLst>
                                    <p:anim calcmode="lin" valueType="num">
                                      <p:cBhvr>
                                        <p:cTn id="13" dur="5000"/>
                                        <p:tgtEl>
                                          <p:spTgt spid="6"/>
                                        </p:tgtEl>
                                        <p:attrNameLst>
                                          <p:attrName>ppt_h</p:attrName>
                                        </p:attrNameLst>
                                      </p:cBhvr>
                                      <p:tavLst>
                                        <p:tav tm="0">
                                          <p:val>
                                            <p:strVal val="ppt_h"/>
                                          </p:val>
                                        </p:tav>
                                        <p:tav tm="100000">
                                          <p:val>
                                            <p:strVal val="ppt_h"/>
                                          </p:val>
                                        </p:tav>
                                      </p:tavLst>
                                    </p:anim>
                                    <p:anim calcmode="lin" valueType="num">
                                      <p:cBhvr>
                                        <p:cTn id="14" dur="5000"/>
                                        <p:tgtEl>
                                          <p:spTgt spid="6"/>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15" dur="1" fill="hold">
                                          <p:stCondLst>
                                            <p:cond delay="4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3413760"/>
          </a:xfrm>
        </p:spPr>
        <p:txBody>
          <a:bodyPr>
            <a:normAutofit fontScale="90000"/>
          </a:bodyPr>
          <a:lstStyle/>
          <a:p>
            <a:r>
              <a:rPr lang="en-US" sz="3100" dirty="0" smtClean="0"/>
              <a:t>Case Study #3</a:t>
            </a:r>
            <a:br>
              <a:rPr lang="en-US" sz="3100" dirty="0" smtClean="0"/>
            </a:br>
            <a:r>
              <a:rPr lang="en-US" sz="3100" dirty="0" smtClean="0"/>
              <a:t>Bob is a patient hospitalized for cardiac issues. His labs are drawn and you’re  surprised and suspect a decrease in renal function. What lab results would make you think this??</a:t>
            </a:r>
            <a:br>
              <a:rPr lang="en-US" sz="3100" dirty="0" smtClean="0"/>
            </a:br>
            <a:r>
              <a:rPr lang="en-US" dirty="0" smtClean="0"/>
              <a:t/>
            </a:r>
            <a:br>
              <a:rPr lang="en-US" dirty="0" smtClean="0"/>
            </a:br>
            <a:endParaRPr lang="en-US" dirty="0"/>
          </a:p>
        </p:txBody>
      </p:sp>
      <p:sp>
        <p:nvSpPr>
          <p:cNvPr id="5" name="Flowchart: Punched Tape 4">
            <a:hlinkClick r:id="rId2" action="ppaction://hlinksldjump"/>
          </p:cNvPr>
          <p:cNvSpPr/>
          <p:nvPr/>
        </p:nvSpPr>
        <p:spPr>
          <a:xfrm>
            <a:off x="457200" y="2819400"/>
            <a:ext cx="2819400" cy="1676400"/>
          </a:xfrm>
          <a:prstGeom prst="flowChartPunchedTap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GFR</a:t>
            </a:r>
            <a:endParaRPr lang="en-US" dirty="0"/>
          </a:p>
        </p:txBody>
      </p:sp>
      <p:sp>
        <p:nvSpPr>
          <p:cNvPr id="6" name="Flowchart: Punched Tape 5">
            <a:hlinkClick r:id="rId2" action="ppaction://hlinksldjump"/>
          </p:cNvPr>
          <p:cNvSpPr/>
          <p:nvPr/>
        </p:nvSpPr>
        <p:spPr>
          <a:xfrm>
            <a:off x="457200" y="4724400"/>
            <a:ext cx="2819400" cy="1676400"/>
          </a:xfrm>
          <a:prstGeom prst="flowChartPunchedTap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Creatinine Clearance</a:t>
            </a:r>
            <a:endParaRPr lang="en-US" dirty="0"/>
          </a:p>
        </p:txBody>
      </p:sp>
      <p:sp>
        <p:nvSpPr>
          <p:cNvPr id="7" name="Flowchart: Punched Tape 6">
            <a:hlinkClick r:id="rId3" action="ppaction://hlinksldjump"/>
          </p:cNvPr>
          <p:cNvSpPr/>
          <p:nvPr/>
        </p:nvSpPr>
        <p:spPr>
          <a:xfrm>
            <a:off x="4724400" y="4953000"/>
            <a:ext cx="2819400" cy="1676400"/>
          </a:xfrm>
          <a:prstGeom prst="flowChartPunchedTap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Leukocytes</a:t>
            </a:r>
            <a:endParaRPr lang="en-US" dirty="0"/>
          </a:p>
        </p:txBody>
      </p:sp>
      <p:sp>
        <p:nvSpPr>
          <p:cNvPr id="8" name="Flowchart: Punched Tape 7">
            <a:hlinkClick r:id="rId3" action="ppaction://hlinksldjump"/>
          </p:cNvPr>
          <p:cNvSpPr/>
          <p:nvPr/>
        </p:nvSpPr>
        <p:spPr>
          <a:xfrm>
            <a:off x="4724400" y="2895600"/>
            <a:ext cx="2819400" cy="1676400"/>
          </a:xfrm>
          <a:prstGeom prst="flowChartPunchedTap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Blood Glucose</a:t>
            </a:r>
            <a:endParaRPr lang="en-US" dirty="0">
              <a:solidFill>
                <a:schemeClr val="bg1"/>
              </a:solidFill>
            </a:endParaRPr>
          </a:p>
        </p:txBody>
      </p:sp>
      <p:grpSp>
        <p:nvGrpSpPr>
          <p:cNvPr id="9" name="Group 10"/>
          <p:cNvGrpSpPr/>
          <p:nvPr/>
        </p:nvGrpSpPr>
        <p:grpSpPr>
          <a:xfrm>
            <a:off x="7315200" y="6324600"/>
            <a:ext cx="1828800" cy="533400"/>
            <a:chOff x="6705600" y="6248400"/>
            <a:chExt cx="2438400" cy="609600"/>
          </a:xfrm>
        </p:grpSpPr>
        <p:sp>
          <p:nvSpPr>
            <p:cNvPr id="10" name="Action Button: Forward or Next 9">
              <a:hlinkClick r:id="" action="ppaction://hlinkshowjump?jump=nextslide" highlightClick="1"/>
            </p:cNvPr>
            <p:cNvSpPr/>
            <p:nvPr/>
          </p:nvSpPr>
          <p:spPr>
            <a:xfrm>
              <a:off x="8305800" y="6248400"/>
              <a:ext cx="8382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Home 10">
              <a:hlinkClick r:id="rId4" action="ppaction://hlinksldjump" highlightClick="1"/>
            </p:cNvPr>
            <p:cNvSpPr/>
            <p:nvPr/>
          </p:nvSpPr>
          <p:spPr>
            <a:xfrm>
              <a:off x="7620000" y="624840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previousslide" highlightClick="1"/>
            </p:cNvPr>
            <p:cNvSpPr/>
            <p:nvPr/>
          </p:nvSpPr>
          <p:spPr>
            <a:xfrm>
              <a:off x="6705600" y="6248400"/>
              <a:ext cx="9144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270760"/>
          </a:xfrm>
        </p:spPr>
        <p:txBody>
          <a:bodyPr>
            <a:noAutofit/>
          </a:bodyPr>
          <a:lstStyle/>
          <a:p>
            <a:r>
              <a:rPr lang="en-US" sz="2400" dirty="0" smtClean="0"/>
              <a:t/>
            </a:r>
            <a:br>
              <a:rPr lang="en-US" sz="2400" dirty="0" smtClean="0"/>
            </a:br>
            <a:r>
              <a:rPr lang="en-US" sz="2400" dirty="0" smtClean="0"/>
              <a:t/>
            </a:r>
            <a:br>
              <a:rPr lang="en-US" sz="2400" dirty="0" smtClean="0"/>
            </a:br>
            <a:r>
              <a:rPr lang="en-US" sz="2400" dirty="0" smtClean="0"/>
              <a:t>Case Study #4</a:t>
            </a:r>
            <a:br>
              <a:rPr lang="en-US" sz="2400" dirty="0" smtClean="0"/>
            </a:br>
            <a:r>
              <a:rPr lang="en-US" sz="2400" dirty="0" smtClean="0"/>
              <a:t>you have a patient who’s parents both have Von Hippel- </a:t>
            </a:r>
            <a:r>
              <a:rPr lang="en-US" sz="2400" dirty="0" err="1" smtClean="0"/>
              <a:t>Lindau</a:t>
            </a:r>
            <a:r>
              <a:rPr lang="en-US" sz="2400" dirty="0" smtClean="0"/>
              <a:t> disease. Which of the following key points would you teach this patient?? </a:t>
            </a:r>
            <a:br>
              <a:rPr lang="en-US" sz="2400" dirty="0" smtClean="0"/>
            </a:br>
            <a:endParaRPr lang="en-US" sz="2400" dirty="0"/>
          </a:p>
        </p:txBody>
      </p:sp>
      <p:sp>
        <p:nvSpPr>
          <p:cNvPr id="5" name="Rounded Rectangle 4">
            <a:hlinkClick r:id="rId2" action="ppaction://hlinksldjump"/>
          </p:cNvPr>
          <p:cNvSpPr/>
          <p:nvPr/>
        </p:nvSpPr>
        <p:spPr>
          <a:xfrm>
            <a:off x="228600" y="4572000"/>
            <a:ext cx="1905000" cy="14478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It is characterized  by tumors in the CNS and Renal system</a:t>
            </a:r>
            <a:endParaRPr lang="en-US" dirty="0"/>
          </a:p>
        </p:txBody>
      </p:sp>
      <p:sp>
        <p:nvSpPr>
          <p:cNvPr id="6" name="Rounded Rectangle 5">
            <a:hlinkClick r:id="rId2" action="ppaction://hlinksldjump"/>
          </p:cNvPr>
          <p:cNvSpPr/>
          <p:nvPr/>
        </p:nvSpPr>
        <p:spPr>
          <a:xfrm>
            <a:off x="1447800" y="2971800"/>
            <a:ext cx="1905000" cy="12954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VHL affects both the renal and central nervous system</a:t>
            </a:r>
            <a:endParaRPr lang="en-US" dirty="0"/>
          </a:p>
        </p:txBody>
      </p:sp>
      <p:sp>
        <p:nvSpPr>
          <p:cNvPr id="7" name="Rounded Rectangle 6">
            <a:hlinkClick r:id="rId2" action="ppaction://hlinksldjump"/>
          </p:cNvPr>
          <p:cNvSpPr/>
          <p:nvPr/>
        </p:nvSpPr>
        <p:spPr>
          <a:xfrm>
            <a:off x="3200400" y="4648200"/>
            <a:ext cx="1905000" cy="129540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It is a genetically acquired disease</a:t>
            </a:r>
            <a:endParaRPr lang="en-US" dirty="0"/>
          </a:p>
        </p:txBody>
      </p:sp>
      <p:grpSp>
        <p:nvGrpSpPr>
          <p:cNvPr id="9" name="Group 10"/>
          <p:cNvGrpSpPr/>
          <p:nvPr/>
        </p:nvGrpSpPr>
        <p:grpSpPr>
          <a:xfrm>
            <a:off x="7315200" y="6324600"/>
            <a:ext cx="1828800" cy="533400"/>
            <a:chOff x="6705600" y="6248400"/>
            <a:chExt cx="2438400" cy="609600"/>
          </a:xfrm>
        </p:grpSpPr>
        <p:sp>
          <p:nvSpPr>
            <p:cNvPr id="10" name="Action Button: Forward or Next 9">
              <a:hlinkClick r:id="" action="ppaction://hlinkshowjump?jump=nextslide" highlightClick="1"/>
            </p:cNvPr>
            <p:cNvSpPr/>
            <p:nvPr/>
          </p:nvSpPr>
          <p:spPr>
            <a:xfrm>
              <a:off x="8305800" y="6248400"/>
              <a:ext cx="8382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Home 10">
              <a:hlinkClick r:id="rId3" action="ppaction://hlinksldjump" highlightClick="1"/>
            </p:cNvPr>
            <p:cNvSpPr/>
            <p:nvPr/>
          </p:nvSpPr>
          <p:spPr>
            <a:xfrm>
              <a:off x="7620000" y="624840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Back or Previous 11">
              <a:hlinkClick r:id="" action="ppaction://hlinkshowjump?jump=previousslide" highlightClick="1"/>
            </p:cNvPr>
            <p:cNvSpPr/>
            <p:nvPr/>
          </p:nvSpPr>
          <p:spPr>
            <a:xfrm>
              <a:off x="6705600" y="6248400"/>
              <a:ext cx="9144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p:cNvSpPr txBox="1"/>
          <p:nvPr/>
        </p:nvSpPr>
        <p:spPr>
          <a:xfrm>
            <a:off x="4876800" y="3276600"/>
            <a:ext cx="1905000" cy="923330"/>
          </a:xfrm>
          <a:prstGeom prst="rect">
            <a:avLst/>
          </a:prstGeom>
          <a:noFill/>
        </p:spPr>
        <p:txBody>
          <a:bodyPr wrap="square" rtlCol="0">
            <a:spAutoFit/>
          </a:bodyPr>
          <a:lstStyle/>
          <a:p>
            <a:r>
              <a:rPr lang="en-US" dirty="0" smtClean="0"/>
              <a:t>No, it is an Autosomal Dominant Trait. </a:t>
            </a:r>
            <a:endParaRPr lang="en-US" dirty="0"/>
          </a:p>
        </p:txBody>
      </p:sp>
      <p:sp>
        <p:nvSpPr>
          <p:cNvPr id="8" name="Rounded Rectangle 7"/>
          <p:cNvSpPr/>
          <p:nvPr/>
        </p:nvSpPr>
        <p:spPr>
          <a:xfrm>
            <a:off x="4648200" y="2895600"/>
            <a:ext cx="1905000" cy="1295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Recessive trait</a:t>
            </a:r>
            <a:endParaRPr lang="en-US" dirty="0"/>
          </a:p>
        </p:txBody>
      </p:sp>
      <p:sp>
        <p:nvSpPr>
          <p:cNvPr id="15" name="Rounded Rectangle 14">
            <a:hlinkClick r:id="rId2" action="ppaction://hlinksldjump"/>
          </p:cNvPr>
          <p:cNvSpPr/>
          <p:nvPr/>
        </p:nvSpPr>
        <p:spPr>
          <a:xfrm>
            <a:off x="6096000" y="4572000"/>
            <a:ext cx="1905000" cy="12954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It should be monitored closely by CT’s and MRI’s</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9" presetClass="exit" presetSubtype="10" fill="hold" grpId="0" nodeType="clickEffect">
                                  <p:stCondLst>
                                    <p:cond delay="0"/>
                                  </p:stCondLst>
                                  <p:childTnLst>
                                    <p:anim calcmode="lin" valueType="num">
                                      <p:cBhvr>
                                        <p:cTn id="6" dur="5000"/>
                                        <p:tgtEl>
                                          <p:spTgt spid="8"/>
                                        </p:tgtEl>
                                        <p:attrNameLst>
                                          <p:attrName>ppt_h</p:attrName>
                                        </p:attrNameLst>
                                      </p:cBhvr>
                                      <p:tavLst>
                                        <p:tav tm="0">
                                          <p:val>
                                            <p:strVal val="ppt_h"/>
                                          </p:val>
                                        </p:tav>
                                        <p:tav tm="100000">
                                          <p:val>
                                            <p:strVal val="ppt_h"/>
                                          </p:val>
                                        </p:tav>
                                      </p:tavLst>
                                    </p:anim>
                                    <p:anim calcmode="lin" valueType="num">
                                      <p:cBhvr>
                                        <p:cTn id="7" dur="5000"/>
                                        <p:tgtEl>
                                          <p:spTgt spid="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set>
                                      <p:cBhvr>
                                        <p:cTn id="8" dur="1" fill="hold">
                                          <p:stCondLst>
                                            <p:cond delay="4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sp>
        <p:nvSpPr>
          <p:cNvPr id="4" name="Rectangle 3"/>
          <p:cNvSpPr/>
          <p:nvPr/>
        </p:nvSpPr>
        <p:spPr>
          <a:xfrm>
            <a:off x="1524000" y="1219200"/>
            <a:ext cx="5132174" cy="2585323"/>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Thank you </a:t>
            </a:r>
          </a:p>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for </a:t>
            </a:r>
          </a:p>
          <a:p>
            <a:pPr algn="ctr"/>
            <a:r>
              <a:rPr lang="en-US" sz="54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participating!</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pSp>
        <p:nvGrpSpPr>
          <p:cNvPr id="5" name="Group 10"/>
          <p:cNvGrpSpPr/>
          <p:nvPr/>
        </p:nvGrpSpPr>
        <p:grpSpPr>
          <a:xfrm>
            <a:off x="7315200" y="6324600"/>
            <a:ext cx="1828800" cy="533400"/>
            <a:chOff x="6705600" y="6248400"/>
            <a:chExt cx="2438400" cy="609600"/>
          </a:xfrm>
        </p:grpSpPr>
        <p:sp>
          <p:nvSpPr>
            <p:cNvPr id="6" name="Action Button: Forward or Next 5">
              <a:hlinkClick r:id="" action="ppaction://hlinkshowjump?jump=nextslide" highlightClick="1"/>
            </p:cNvPr>
            <p:cNvSpPr/>
            <p:nvPr/>
          </p:nvSpPr>
          <p:spPr>
            <a:xfrm>
              <a:off x="8305800" y="6248400"/>
              <a:ext cx="8382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Home 6">
              <a:hlinkClick r:id="rId2" action="ppaction://hlinksldjump" highlightClick="1"/>
            </p:cNvPr>
            <p:cNvSpPr/>
            <p:nvPr/>
          </p:nvSpPr>
          <p:spPr>
            <a:xfrm>
              <a:off x="7620000" y="624840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Back or Previous 7">
              <a:hlinkClick r:id="" action="ppaction://hlinkshowjump?jump=previousslide" highlightClick="1"/>
            </p:cNvPr>
            <p:cNvSpPr/>
            <p:nvPr/>
          </p:nvSpPr>
          <p:spPr>
            <a:xfrm>
              <a:off x="6705600" y="6248400"/>
              <a:ext cx="9144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290" name="Picture 2" descr="C:\Documents and Settings\essmasm\Local Settings\Temporary Internet Files\Content.IE5\QGM9FEQ3\MC900187587[1].wmf"/>
          <p:cNvPicPr>
            <a:picLocks noChangeAspect="1" noChangeArrowheads="1"/>
          </p:cNvPicPr>
          <p:nvPr/>
        </p:nvPicPr>
        <p:blipFill>
          <a:blip r:embed="rId3" cstate="print"/>
          <a:srcRect/>
          <a:stretch>
            <a:fillRect/>
          </a:stretch>
        </p:blipFill>
        <p:spPr bwMode="auto">
          <a:xfrm>
            <a:off x="3352800" y="3886200"/>
            <a:ext cx="1925422" cy="2198827"/>
          </a:xfrm>
          <a:prstGeom prst="rect">
            <a:avLst/>
          </a:prstGeom>
          <a:noFill/>
        </p:spPr>
      </p:pic>
      <p:sp>
        <p:nvSpPr>
          <p:cNvPr id="10" name="Rectangle 9"/>
          <p:cNvSpPr/>
          <p:nvPr/>
        </p:nvSpPr>
        <p:spPr>
          <a:xfrm>
            <a:off x="0" y="6488668"/>
            <a:ext cx="3281668" cy="369332"/>
          </a:xfrm>
          <a:prstGeom prst="rect">
            <a:avLst/>
          </a:prstGeom>
        </p:spPr>
        <p:txBody>
          <a:bodyPr wrap="none">
            <a:spAutoFit/>
          </a:bodyPr>
          <a:lstStyle/>
          <a:p>
            <a:r>
              <a:rPr lang="en-US" i="1" dirty="0" smtClean="0"/>
              <a:t>(Microsoft Word Images,2010)</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Referances</a:t>
            </a:r>
            <a:endParaRPr lang="en-US" dirty="0"/>
          </a:p>
        </p:txBody>
      </p:sp>
      <p:sp>
        <p:nvSpPr>
          <p:cNvPr id="3" name="Content Placeholder 2"/>
          <p:cNvSpPr>
            <a:spLocks noGrp="1"/>
          </p:cNvSpPr>
          <p:nvPr>
            <p:ph idx="1"/>
          </p:nvPr>
        </p:nvSpPr>
        <p:spPr/>
        <p:txBody>
          <a:bodyPr>
            <a:noAutofit/>
          </a:bodyPr>
          <a:lstStyle/>
          <a:p>
            <a:pPr>
              <a:buNone/>
            </a:pPr>
            <a:r>
              <a:rPr lang="en-US" sz="1400" dirty="0" smtClean="0"/>
              <a:t>Bates D., &amp; Bates D.J. (1998). Neurology and the kidney. </a:t>
            </a:r>
            <a:r>
              <a:rPr lang="pl-PL" sz="1400" i="1" dirty="0" smtClean="0"/>
              <a:t>J</a:t>
            </a:r>
            <a:r>
              <a:rPr lang="en-US" sz="1400" i="1" dirty="0" err="1" smtClean="0"/>
              <a:t>ournal</a:t>
            </a:r>
            <a:r>
              <a:rPr lang="en-US" sz="1400" i="1" dirty="0" smtClean="0"/>
              <a:t> of</a:t>
            </a:r>
            <a:r>
              <a:rPr lang="pl-PL" sz="1400" i="1" dirty="0" smtClean="0"/>
              <a:t> Neurol</a:t>
            </a:r>
            <a:r>
              <a:rPr lang="en-US" sz="1400" i="1" dirty="0" smtClean="0"/>
              <a:t>ogical</a:t>
            </a:r>
            <a:r>
              <a:rPr lang="pl-PL" sz="1400" i="1" dirty="0" smtClean="0"/>
              <a:t> Neurosurg Psychiatry</a:t>
            </a:r>
            <a:r>
              <a:rPr lang="en-US" sz="1400" i="1" dirty="0" smtClean="0"/>
              <a:t>, </a:t>
            </a:r>
            <a:r>
              <a:rPr lang="pl-PL" sz="1400" i="1" dirty="0" smtClean="0"/>
              <a:t>65</a:t>
            </a:r>
            <a:r>
              <a:rPr lang="en-US" sz="1400" i="1" dirty="0" smtClean="0"/>
              <a:t>, </a:t>
            </a:r>
            <a:r>
              <a:rPr lang="pl-PL" sz="1400" i="1" dirty="0" smtClean="0"/>
              <a:t>810-821</a:t>
            </a:r>
            <a:r>
              <a:rPr lang="en-US" sz="1400" i="1" dirty="0" smtClean="0"/>
              <a:t>. </a:t>
            </a:r>
            <a:r>
              <a:rPr lang="pl-PL" sz="1400" i="1" dirty="0" smtClean="0"/>
              <a:t> </a:t>
            </a:r>
            <a:endParaRPr lang="en-US" sz="1400" i="1" dirty="0" smtClean="0"/>
          </a:p>
          <a:p>
            <a:pPr>
              <a:buNone/>
            </a:pPr>
            <a:r>
              <a:rPr lang="en-US" sz="1400" i="1" dirty="0" err="1" smtClean="0"/>
              <a:t>Bucurescu</a:t>
            </a:r>
            <a:r>
              <a:rPr lang="en-US" sz="1400" i="1" dirty="0" smtClean="0"/>
              <a:t>, G. (2008). Uremic encephalopathy. </a:t>
            </a:r>
            <a:r>
              <a:rPr lang="en-US" sz="1400" i="1" dirty="0" err="1" smtClean="0"/>
              <a:t>Retreived</a:t>
            </a:r>
            <a:r>
              <a:rPr lang="en-US" sz="1400" i="1" dirty="0" smtClean="0"/>
              <a:t> from http://emedicine.medscape.com/article/1135651-overview/. </a:t>
            </a:r>
          </a:p>
          <a:p>
            <a:pPr>
              <a:buNone/>
            </a:pPr>
            <a:r>
              <a:rPr lang="en-US" sz="1400" i="1" dirty="0" smtClean="0"/>
              <a:t>Garcia, C., </a:t>
            </a:r>
            <a:r>
              <a:rPr lang="en-US" sz="1400" i="1" dirty="0" err="1" smtClean="0"/>
              <a:t>Strub</a:t>
            </a:r>
            <a:r>
              <a:rPr lang="en-US" sz="1400" i="1" dirty="0" smtClean="0"/>
              <a:t>, R., &amp; </a:t>
            </a:r>
            <a:r>
              <a:rPr lang="en-US" sz="1400" i="1" dirty="0" err="1" smtClean="0"/>
              <a:t>Wiesberg</a:t>
            </a:r>
            <a:r>
              <a:rPr lang="en-US" sz="1400" i="1" dirty="0" smtClean="0"/>
              <a:t>, L.A. (2008). Essentials of clinical neurology: Chapter 22, Neurologic Complications of systemic diseases. Retrieved from: psychneuro.tulane.edu/</a:t>
            </a:r>
            <a:r>
              <a:rPr lang="en-US" sz="1400" i="1" dirty="0" err="1" smtClean="0"/>
              <a:t>neurolect</a:t>
            </a:r>
            <a:r>
              <a:rPr lang="en-US" sz="1400" i="1" dirty="0" smtClean="0"/>
              <a:t>/ </a:t>
            </a:r>
          </a:p>
          <a:p>
            <a:pPr>
              <a:buNone/>
            </a:pPr>
            <a:r>
              <a:rPr lang="en-US" sz="1400" dirty="0" smtClean="0"/>
              <a:t>Goldberg, R.B., (2009). Cytokine and cytokine-like inflammation markers, endothelial dysfunction and imbalanced coagulation in development of diabetes and its complications. Journal of Clinical Endocrinology &amp; Metabolism, 9, 3171-3182. Retrieved from Inflammation &amp; diabetes, interventions, natap.org/2009/HIV/090609_01.html.</a:t>
            </a:r>
            <a:endParaRPr lang="en-US" sz="1400" i="1" dirty="0" smtClean="0"/>
          </a:p>
          <a:p>
            <a:pPr>
              <a:buNone/>
            </a:pPr>
            <a:r>
              <a:rPr lang="en-US" sz="1400" i="1" dirty="0" err="1" smtClean="0"/>
              <a:t>Kaelin</a:t>
            </a:r>
            <a:r>
              <a:rPr lang="en-US" sz="1400" i="1" dirty="0" smtClean="0"/>
              <a:t>, W.G. (2007). Von hippel-lindau Disease. Journal American Society of Nephrology, 11, 2703-2711. </a:t>
            </a:r>
          </a:p>
          <a:p>
            <a:pPr>
              <a:buNone/>
            </a:pPr>
            <a:r>
              <a:rPr lang="en-US" sz="1400" i="1" dirty="0" err="1" smtClean="0"/>
              <a:t>Meneilly</a:t>
            </a:r>
            <a:r>
              <a:rPr lang="en-US" sz="1400" i="1" dirty="0" smtClean="0"/>
              <a:t>, G. (2010). Pathology of diabetes in the elderly. Journal of the American Geriatric Society, 4, 25-28. </a:t>
            </a:r>
          </a:p>
          <a:p>
            <a:pPr>
              <a:buNone/>
            </a:pPr>
            <a:r>
              <a:rPr lang="en-US" sz="1400" i="1" dirty="0" smtClean="0"/>
              <a:t>Microsoft Word, Office clip art. Retrieved April 25,2010. </a:t>
            </a:r>
          </a:p>
          <a:p>
            <a:pPr>
              <a:buNone/>
            </a:pPr>
            <a:r>
              <a:rPr lang="en-US" sz="1400" i="1" dirty="0" err="1" smtClean="0"/>
              <a:t>Wellen,K</a:t>
            </a:r>
            <a:r>
              <a:rPr lang="en-US" sz="1400" i="1" dirty="0" smtClean="0"/>
              <a:t>. (2009). Inflammation, stress, and diabetes. The Journal of Clinical Investigation, 5, 115. </a:t>
            </a:r>
          </a:p>
          <a:p>
            <a:pPr>
              <a:buNone/>
            </a:pPr>
            <a:r>
              <a:rPr lang="en-US" sz="1400" i="1" dirty="0" smtClean="0"/>
              <a:t>Wikipedia, the free encyclopedia</a:t>
            </a:r>
            <a:r>
              <a:rPr lang="en-US" sz="1400" dirty="0" smtClean="0"/>
              <a:t>. Retrieved: April 24, 2010, from http://en.wikipedia.org/wiki/</a:t>
            </a:r>
            <a:endParaRPr lang="en-US" sz="1400" i="1" dirty="0" smtClean="0"/>
          </a:p>
          <a:p>
            <a:pPr>
              <a:buNone/>
            </a:pPr>
            <a:endParaRPr lang="en-US" sz="16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Nice work!</a:t>
            </a:r>
            <a:endParaRPr lang="en-US" dirty="0"/>
          </a:p>
        </p:txBody>
      </p:sp>
      <p:pic>
        <p:nvPicPr>
          <p:cNvPr id="14338" name="Picture 2" descr="C:\Documents and Settings\essmasm\Local Settings\Temporary Internet Files\Content.IE5\YUZ0233I\MC900441322[1].png"/>
          <p:cNvPicPr>
            <a:picLocks noChangeAspect="1" noChangeArrowheads="1"/>
          </p:cNvPicPr>
          <p:nvPr/>
        </p:nvPicPr>
        <p:blipFill>
          <a:blip r:embed="rId2" cstate="print"/>
          <a:srcRect/>
          <a:stretch>
            <a:fillRect/>
          </a:stretch>
        </p:blipFill>
        <p:spPr bwMode="auto">
          <a:xfrm>
            <a:off x="3200400" y="2057400"/>
            <a:ext cx="2743200" cy="2743200"/>
          </a:xfrm>
          <a:prstGeom prst="rect">
            <a:avLst/>
          </a:prstGeom>
          <a:noFill/>
        </p:spPr>
      </p:pic>
      <p:pic>
        <p:nvPicPr>
          <p:cNvPr id="14339" name="Picture 3" descr="C:\Documents and Settings\essmasm\Local Settings\Temporary Internet Files\Content.IE5\YUZ0233I\MC900441322[1].png">
            <a:hlinkClick r:id="rId3" action="ppaction://hlinksldjump"/>
          </p:cNvPr>
          <p:cNvPicPr>
            <a:picLocks noChangeAspect="1" noChangeArrowheads="1"/>
          </p:cNvPicPr>
          <p:nvPr/>
        </p:nvPicPr>
        <p:blipFill>
          <a:blip r:embed="rId2" cstate="print"/>
          <a:srcRect/>
          <a:stretch>
            <a:fillRect/>
          </a:stretch>
        </p:blipFill>
        <p:spPr bwMode="auto">
          <a:xfrm>
            <a:off x="2667000" y="2209800"/>
            <a:ext cx="3200400" cy="2743200"/>
          </a:xfrm>
          <a:prstGeom prst="rect">
            <a:avLst/>
          </a:prstGeom>
          <a:noFill/>
        </p:spPr>
      </p:pic>
      <p:sp>
        <p:nvSpPr>
          <p:cNvPr id="6" name="TextBox 5"/>
          <p:cNvSpPr txBox="1"/>
          <p:nvPr/>
        </p:nvSpPr>
        <p:spPr>
          <a:xfrm>
            <a:off x="5486400" y="1828800"/>
            <a:ext cx="2286000" cy="1015663"/>
          </a:xfrm>
          <a:prstGeom prst="rect">
            <a:avLst/>
          </a:prstGeom>
          <a:noFill/>
        </p:spPr>
        <p:txBody>
          <a:bodyPr wrap="square" rtlCol="0">
            <a:spAutoFit/>
          </a:bodyPr>
          <a:lstStyle/>
          <a:p>
            <a:pPr algn="ctr"/>
            <a:r>
              <a:rPr lang="en-US" sz="2000" b="1" dirty="0" smtClean="0">
                <a:solidFill>
                  <a:srgbClr val="FF0000"/>
                </a:solidFill>
              </a:rPr>
              <a:t>Click on the thumb to go back!</a:t>
            </a:r>
            <a:endParaRPr lang="en-US" sz="2000" b="1" dirty="0">
              <a:solidFill>
                <a:srgbClr val="FF0000"/>
              </a:solidFill>
            </a:endParaRPr>
          </a:p>
        </p:txBody>
      </p:sp>
      <p:sp>
        <p:nvSpPr>
          <p:cNvPr id="7" name="Rectangle 6"/>
          <p:cNvSpPr/>
          <p:nvPr/>
        </p:nvSpPr>
        <p:spPr>
          <a:xfrm>
            <a:off x="0" y="6488668"/>
            <a:ext cx="3281668" cy="369332"/>
          </a:xfrm>
          <a:prstGeom prst="rect">
            <a:avLst/>
          </a:prstGeom>
        </p:spPr>
        <p:txBody>
          <a:bodyPr wrap="none">
            <a:spAutoFit/>
          </a:bodyPr>
          <a:lstStyle/>
          <a:p>
            <a:r>
              <a:rPr lang="en-US" i="1" dirty="0" smtClean="0"/>
              <a:t>(Microsoft Word Images,2010)</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Perfect!</a:t>
            </a:r>
            <a:endParaRPr lang="en-US" dirty="0"/>
          </a:p>
        </p:txBody>
      </p:sp>
      <p:pic>
        <p:nvPicPr>
          <p:cNvPr id="13314" name="Picture 2" descr="C:\Documents and Settings\essmasm\Local Settings\Temporary Internet Files\Content.IE5\YUZ0233I\MC900286850[1].wmf">
            <a:hlinkClick r:id="rId2" action="ppaction://hlinksldjump"/>
          </p:cNvPr>
          <p:cNvPicPr>
            <a:picLocks noChangeAspect="1" noChangeArrowheads="1"/>
          </p:cNvPicPr>
          <p:nvPr/>
        </p:nvPicPr>
        <p:blipFill>
          <a:blip r:embed="rId3" cstate="print"/>
          <a:srcRect/>
          <a:stretch>
            <a:fillRect/>
          </a:stretch>
        </p:blipFill>
        <p:spPr bwMode="auto">
          <a:xfrm>
            <a:off x="2286000" y="2133600"/>
            <a:ext cx="3678725" cy="3674953"/>
          </a:xfrm>
          <a:prstGeom prst="rect">
            <a:avLst/>
          </a:prstGeom>
          <a:noFill/>
        </p:spPr>
      </p:pic>
      <p:sp>
        <p:nvSpPr>
          <p:cNvPr id="5" name="TextBox 4"/>
          <p:cNvSpPr txBox="1"/>
          <p:nvPr/>
        </p:nvSpPr>
        <p:spPr>
          <a:xfrm>
            <a:off x="2438400" y="3505200"/>
            <a:ext cx="1447800" cy="1815882"/>
          </a:xfrm>
          <a:prstGeom prst="rect">
            <a:avLst/>
          </a:prstGeom>
          <a:noFill/>
        </p:spPr>
        <p:txBody>
          <a:bodyPr wrap="square" rtlCol="0">
            <a:spAutoFit/>
          </a:bodyPr>
          <a:lstStyle/>
          <a:p>
            <a:r>
              <a:rPr lang="en-US" sz="2800" b="1" dirty="0" smtClean="0">
                <a:solidFill>
                  <a:schemeClr val="bg1"/>
                </a:solidFill>
              </a:rPr>
              <a:t>Click here to go back!</a:t>
            </a:r>
            <a:endParaRPr lang="en-US" sz="2800" b="1" dirty="0">
              <a:solidFill>
                <a:schemeClr val="bg1"/>
              </a:solidFill>
            </a:endParaRPr>
          </a:p>
        </p:txBody>
      </p:sp>
      <p:sp>
        <p:nvSpPr>
          <p:cNvPr id="6" name="Rectangle 5"/>
          <p:cNvSpPr/>
          <p:nvPr/>
        </p:nvSpPr>
        <p:spPr>
          <a:xfrm>
            <a:off x="0" y="6488668"/>
            <a:ext cx="3281668" cy="369332"/>
          </a:xfrm>
          <a:prstGeom prst="rect">
            <a:avLst/>
          </a:prstGeom>
        </p:spPr>
        <p:txBody>
          <a:bodyPr wrap="none">
            <a:spAutoFit/>
          </a:bodyPr>
          <a:lstStyle/>
          <a:p>
            <a:r>
              <a:rPr lang="en-US" i="1" dirty="0" smtClean="0"/>
              <a:t>(Microsoft Word Images,2010)</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7239000" cy="1143000"/>
          </a:xfrm>
        </p:spPr>
        <p:txBody>
          <a:bodyPr/>
          <a:lstStyle/>
          <a:p>
            <a:pPr algn="ctr"/>
            <a:r>
              <a:rPr lang="en-US" dirty="0" smtClean="0"/>
              <a:t>You got it! </a:t>
            </a:r>
            <a:endParaRPr lang="en-US" dirty="0"/>
          </a:p>
        </p:txBody>
      </p:sp>
      <p:pic>
        <p:nvPicPr>
          <p:cNvPr id="5122" name="Picture 2" descr="C:\Documents and Settings\essmasm\Local Settings\Temporary Internet Files\Content.IE5\R7P7TRQV\MP900441083[1].jpg">
            <a:hlinkClick r:id="rId2" action="ppaction://hlinksldjump"/>
          </p:cNvPr>
          <p:cNvPicPr>
            <a:picLocks noChangeAspect="1" noChangeArrowheads="1"/>
          </p:cNvPicPr>
          <p:nvPr/>
        </p:nvPicPr>
        <p:blipFill>
          <a:blip r:embed="rId3" cstate="print"/>
          <a:srcRect/>
          <a:stretch>
            <a:fillRect/>
          </a:stretch>
        </p:blipFill>
        <p:spPr bwMode="auto">
          <a:xfrm>
            <a:off x="1828800" y="1600200"/>
            <a:ext cx="4572000" cy="4800600"/>
          </a:xfrm>
          <a:prstGeom prst="rect">
            <a:avLst/>
          </a:prstGeom>
          <a:noFill/>
        </p:spPr>
      </p:pic>
      <p:sp>
        <p:nvSpPr>
          <p:cNvPr id="5" name="TextBox 4"/>
          <p:cNvSpPr txBox="1"/>
          <p:nvPr/>
        </p:nvSpPr>
        <p:spPr>
          <a:xfrm>
            <a:off x="6705600" y="1981200"/>
            <a:ext cx="2438400" cy="1569660"/>
          </a:xfrm>
          <a:prstGeom prst="rect">
            <a:avLst/>
          </a:prstGeom>
          <a:noFill/>
        </p:spPr>
        <p:txBody>
          <a:bodyPr wrap="square" rtlCol="0">
            <a:spAutoFit/>
          </a:bodyPr>
          <a:lstStyle/>
          <a:p>
            <a:pPr algn="ctr"/>
            <a:r>
              <a:rPr lang="en-US" sz="3200" dirty="0" smtClean="0">
                <a:solidFill>
                  <a:srgbClr val="FF0000"/>
                </a:solidFill>
              </a:rPr>
              <a:t>Click on the Parrot to go back</a:t>
            </a:r>
            <a:endParaRPr lang="en-US" sz="3200" dirty="0">
              <a:solidFill>
                <a:srgbClr val="FF0000"/>
              </a:solidFill>
            </a:endParaRPr>
          </a:p>
        </p:txBody>
      </p:sp>
      <p:sp>
        <p:nvSpPr>
          <p:cNvPr id="6" name="Rectangle 5"/>
          <p:cNvSpPr/>
          <p:nvPr/>
        </p:nvSpPr>
        <p:spPr>
          <a:xfrm>
            <a:off x="0" y="6488668"/>
            <a:ext cx="3281668" cy="369332"/>
          </a:xfrm>
          <a:prstGeom prst="rect">
            <a:avLst/>
          </a:prstGeom>
        </p:spPr>
        <p:txBody>
          <a:bodyPr wrap="none">
            <a:spAutoFit/>
          </a:bodyPr>
          <a:lstStyle/>
          <a:p>
            <a:r>
              <a:rPr lang="en-US" i="1" dirty="0" smtClean="0"/>
              <a:t>(Microsoft Word Images,2010)</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Try again. </a:t>
            </a:r>
            <a:endParaRPr lang="en-US" dirty="0"/>
          </a:p>
        </p:txBody>
      </p:sp>
      <p:sp>
        <p:nvSpPr>
          <p:cNvPr id="3" name="Content Placeholder 2"/>
          <p:cNvSpPr>
            <a:spLocks noGrp="1"/>
          </p:cNvSpPr>
          <p:nvPr>
            <p:ph idx="1"/>
          </p:nvPr>
        </p:nvSpPr>
        <p:spPr/>
        <p:txBody>
          <a:bodyPr/>
          <a:lstStyle/>
          <a:p>
            <a:endParaRPr lang="en-US" dirty="0"/>
          </a:p>
        </p:txBody>
      </p:sp>
      <p:pic>
        <p:nvPicPr>
          <p:cNvPr id="11266" name="Picture 2" descr="C:\Documents and Settings\essmasm\Local Settings\Temporary Internet Files\Content.IE5\4O9VCV46\MC900437789[1].wmf">
            <a:hlinkClick r:id="rId2" action="ppaction://hlinksldjump"/>
          </p:cNvPr>
          <p:cNvPicPr>
            <a:picLocks noChangeAspect="1" noChangeArrowheads="1"/>
          </p:cNvPicPr>
          <p:nvPr/>
        </p:nvPicPr>
        <p:blipFill>
          <a:blip r:embed="rId3" cstate="print"/>
          <a:srcRect/>
          <a:stretch>
            <a:fillRect/>
          </a:stretch>
        </p:blipFill>
        <p:spPr bwMode="auto">
          <a:xfrm>
            <a:off x="2514600" y="2438400"/>
            <a:ext cx="3048000" cy="2611437"/>
          </a:xfrm>
          <a:prstGeom prst="rect">
            <a:avLst/>
          </a:prstGeom>
          <a:noFill/>
        </p:spPr>
      </p:pic>
      <p:sp>
        <p:nvSpPr>
          <p:cNvPr id="6" name="TextBox 5"/>
          <p:cNvSpPr txBox="1"/>
          <p:nvPr/>
        </p:nvSpPr>
        <p:spPr>
          <a:xfrm>
            <a:off x="5486400" y="1676400"/>
            <a:ext cx="2667000" cy="954107"/>
          </a:xfrm>
          <a:prstGeom prst="rect">
            <a:avLst/>
          </a:prstGeom>
          <a:noFill/>
        </p:spPr>
        <p:txBody>
          <a:bodyPr wrap="square" rtlCol="0">
            <a:spAutoFit/>
          </a:bodyPr>
          <a:lstStyle/>
          <a:p>
            <a:pPr algn="ctr"/>
            <a:r>
              <a:rPr lang="en-US" sz="2800" b="1" dirty="0" smtClean="0">
                <a:solidFill>
                  <a:srgbClr val="0070C0"/>
                </a:solidFill>
              </a:rPr>
              <a:t>Click on the face to return. </a:t>
            </a:r>
            <a:endParaRPr lang="en-US" sz="2800" b="1" dirty="0">
              <a:solidFill>
                <a:srgbClr val="0070C0"/>
              </a:solidFill>
            </a:endParaRPr>
          </a:p>
        </p:txBody>
      </p:sp>
      <p:sp>
        <p:nvSpPr>
          <p:cNvPr id="7" name="Rectangle 6"/>
          <p:cNvSpPr/>
          <p:nvPr/>
        </p:nvSpPr>
        <p:spPr>
          <a:xfrm>
            <a:off x="0" y="6488668"/>
            <a:ext cx="3281668" cy="369332"/>
          </a:xfrm>
          <a:prstGeom prst="rect">
            <a:avLst/>
          </a:prstGeom>
        </p:spPr>
        <p:txBody>
          <a:bodyPr wrap="none">
            <a:spAutoFit/>
          </a:bodyPr>
          <a:lstStyle/>
          <a:p>
            <a:r>
              <a:rPr lang="en-US" i="1" dirty="0" smtClean="0"/>
              <a:t>(Microsoft Word Images,2010)</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60"/>
          </a:xfrm>
        </p:spPr>
        <p:txBody>
          <a:bodyPr>
            <a:normAutofit/>
          </a:bodyPr>
          <a:lstStyle/>
          <a:p>
            <a:r>
              <a:rPr lang="en-US" dirty="0" smtClean="0"/>
              <a:t>Peripheral Nervous System</a:t>
            </a:r>
            <a:endParaRPr lang="en-US" dirty="0"/>
          </a:p>
        </p:txBody>
      </p:sp>
      <p:pic>
        <p:nvPicPr>
          <p:cNvPr id="9219" name="Picture 3" descr="C:\Documents and Settings\essmasm\Local Settings\Temporary Internet Files\Content.IE5\8GQKURC9\MC900339222[1].wmf"/>
          <p:cNvPicPr>
            <a:picLocks noChangeAspect="1" noChangeArrowheads="1"/>
          </p:cNvPicPr>
          <p:nvPr/>
        </p:nvPicPr>
        <p:blipFill>
          <a:blip r:embed="rId2" cstate="print"/>
          <a:srcRect/>
          <a:stretch>
            <a:fillRect/>
          </a:stretch>
        </p:blipFill>
        <p:spPr bwMode="auto">
          <a:xfrm>
            <a:off x="228600" y="2286000"/>
            <a:ext cx="2438400" cy="3429000"/>
          </a:xfrm>
          <a:prstGeom prst="rect">
            <a:avLst/>
          </a:prstGeom>
          <a:noFill/>
        </p:spPr>
      </p:pic>
      <p:pic>
        <p:nvPicPr>
          <p:cNvPr id="9220" name="Picture 4" descr="C:\Program Files\Microsoft Office\MEDIA\CAGCAT10\j0302953.jpg"/>
          <p:cNvPicPr>
            <a:picLocks noChangeAspect="1" noChangeArrowheads="1"/>
          </p:cNvPicPr>
          <p:nvPr/>
        </p:nvPicPr>
        <p:blipFill>
          <a:blip r:embed="rId3" cstate="print"/>
          <a:srcRect/>
          <a:stretch>
            <a:fillRect/>
          </a:stretch>
        </p:blipFill>
        <p:spPr bwMode="auto">
          <a:xfrm>
            <a:off x="5410200" y="1981200"/>
            <a:ext cx="2609088" cy="3657600"/>
          </a:xfrm>
          <a:prstGeom prst="rect">
            <a:avLst/>
          </a:prstGeom>
          <a:noFill/>
        </p:spPr>
      </p:pic>
      <p:sp>
        <p:nvSpPr>
          <p:cNvPr id="8" name="Curved Down Arrow 7"/>
          <p:cNvSpPr/>
          <p:nvPr/>
        </p:nvSpPr>
        <p:spPr>
          <a:xfrm>
            <a:off x="2209800" y="1295400"/>
            <a:ext cx="3886200" cy="762000"/>
          </a:xfrm>
          <a:prstGeom prst="curved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sp>
        <p:nvSpPr>
          <p:cNvPr id="9" name="TextBox 8"/>
          <p:cNvSpPr txBox="1"/>
          <p:nvPr/>
        </p:nvSpPr>
        <p:spPr>
          <a:xfrm>
            <a:off x="2590800" y="1600200"/>
            <a:ext cx="2971800" cy="954107"/>
          </a:xfrm>
          <a:prstGeom prst="rect">
            <a:avLst/>
          </a:prstGeom>
          <a:noFill/>
        </p:spPr>
        <p:txBody>
          <a:bodyPr wrap="square" rtlCol="0">
            <a:spAutoFit/>
          </a:bodyPr>
          <a:lstStyle/>
          <a:p>
            <a:pPr algn="ctr"/>
            <a:r>
              <a:rPr lang="en-US" dirty="0" smtClean="0"/>
              <a:t>Carrying Information from Brain to the body:</a:t>
            </a:r>
          </a:p>
          <a:p>
            <a:pPr algn="ctr"/>
            <a:r>
              <a:rPr lang="en-US" sz="2000" b="1" dirty="0" smtClean="0">
                <a:solidFill>
                  <a:srgbClr val="7030A0"/>
                </a:solidFill>
              </a:rPr>
              <a:t>MOTOR MESSAGES</a:t>
            </a:r>
            <a:endParaRPr lang="en-US" sz="2000" b="1" dirty="0">
              <a:solidFill>
                <a:srgbClr val="7030A0"/>
              </a:solidFill>
            </a:endParaRPr>
          </a:p>
        </p:txBody>
      </p:sp>
      <p:sp>
        <p:nvSpPr>
          <p:cNvPr id="12" name="Curved Up Arrow 11"/>
          <p:cNvSpPr/>
          <p:nvPr/>
        </p:nvSpPr>
        <p:spPr>
          <a:xfrm flipH="1">
            <a:off x="2133600" y="5791200"/>
            <a:ext cx="3886200" cy="762000"/>
          </a:xfrm>
          <a:prstGeom prst="curved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p:cNvSpPr txBox="1"/>
          <p:nvPr/>
        </p:nvSpPr>
        <p:spPr>
          <a:xfrm>
            <a:off x="2590800" y="5410200"/>
            <a:ext cx="3048000" cy="954107"/>
          </a:xfrm>
          <a:prstGeom prst="rect">
            <a:avLst/>
          </a:prstGeom>
          <a:noFill/>
        </p:spPr>
        <p:txBody>
          <a:bodyPr wrap="square" rtlCol="0">
            <a:spAutoFit/>
          </a:bodyPr>
          <a:lstStyle/>
          <a:p>
            <a:pPr algn="ctr"/>
            <a:r>
              <a:rPr lang="en-US" dirty="0" smtClean="0"/>
              <a:t>Carrying Information from Body to the Brain: </a:t>
            </a:r>
          </a:p>
          <a:p>
            <a:pPr algn="ctr"/>
            <a:r>
              <a:rPr lang="en-US" sz="2000" b="1" dirty="0" smtClean="0">
                <a:solidFill>
                  <a:srgbClr val="FF0000"/>
                </a:solidFill>
              </a:rPr>
              <a:t>SENSORY MESSAGES</a:t>
            </a:r>
            <a:endParaRPr lang="en-US" sz="2000" b="1" dirty="0">
              <a:solidFill>
                <a:srgbClr val="FF0000"/>
              </a:solidFill>
            </a:endParaRPr>
          </a:p>
        </p:txBody>
      </p:sp>
      <p:grpSp>
        <p:nvGrpSpPr>
          <p:cNvPr id="14" name="Group 13"/>
          <p:cNvGrpSpPr/>
          <p:nvPr/>
        </p:nvGrpSpPr>
        <p:grpSpPr>
          <a:xfrm>
            <a:off x="7315200" y="6324600"/>
            <a:ext cx="1828800" cy="533400"/>
            <a:chOff x="6705600" y="6248400"/>
            <a:chExt cx="2438400" cy="609600"/>
          </a:xfrm>
        </p:grpSpPr>
        <p:sp>
          <p:nvSpPr>
            <p:cNvPr id="15" name="Action Button: Forward or Next 14">
              <a:hlinkClick r:id="" action="ppaction://hlinkshowjump?jump=nextslide" highlightClick="1"/>
            </p:cNvPr>
            <p:cNvSpPr/>
            <p:nvPr/>
          </p:nvSpPr>
          <p:spPr>
            <a:xfrm>
              <a:off x="8305800" y="6248400"/>
              <a:ext cx="8382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ction Button: Home 15">
              <a:hlinkClick r:id="rId4" action="ppaction://hlinksldjump" highlightClick="1"/>
            </p:cNvPr>
            <p:cNvSpPr/>
            <p:nvPr/>
          </p:nvSpPr>
          <p:spPr>
            <a:xfrm>
              <a:off x="7620000" y="624840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ction Button: Back or Previous 16">
              <a:hlinkClick r:id="" action="ppaction://hlinkshowjump?jump=previousslide" highlightClick="1"/>
            </p:cNvPr>
            <p:cNvSpPr/>
            <p:nvPr/>
          </p:nvSpPr>
          <p:spPr>
            <a:xfrm>
              <a:off x="6705600" y="6248400"/>
              <a:ext cx="9144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2895600" y="3276600"/>
            <a:ext cx="2209800" cy="1200329"/>
          </a:xfrm>
          <a:prstGeom prst="rect">
            <a:avLst/>
          </a:prstGeom>
          <a:noFill/>
        </p:spPr>
        <p:txBody>
          <a:bodyPr wrap="square" rtlCol="0">
            <a:spAutoFit/>
          </a:bodyPr>
          <a:lstStyle/>
          <a:p>
            <a:pPr algn="ctr"/>
            <a:r>
              <a:rPr lang="en-US" dirty="0" smtClean="0"/>
              <a:t>The PNS Connects the CNS to the rest of the body through nerves.</a:t>
            </a:r>
            <a:endParaRPr lang="en-US" dirty="0"/>
          </a:p>
        </p:txBody>
      </p:sp>
      <p:sp>
        <p:nvSpPr>
          <p:cNvPr id="19" name="Rectangle 18"/>
          <p:cNvSpPr/>
          <p:nvPr/>
        </p:nvSpPr>
        <p:spPr>
          <a:xfrm>
            <a:off x="0" y="6488668"/>
            <a:ext cx="2019335" cy="369332"/>
          </a:xfrm>
          <a:prstGeom prst="rect">
            <a:avLst/>
          </a:prstGeom>
        </p:spPr>
        <p:txBody>
          <a:bodyPr wrap="none">
            <a:spAutoFit/>
          </a:bodyPr>
          <a:lstStyle/>
          <a:p>
            <a:r>
              <a:rPr lang="en-US" i="1" dirty="0" smtClean="0"/>
              <a:t>(Wikipedia, 2010)</a:t>
            </a:r>
            <a:endParaRPr lang="en-US" dirty="0"/>
          </a:p>
        </p:txBody>
      </p:sp>
      <p:sp>
        <p:nvSpPr>
          <p:cNvPr id="20" name="Rectangle 19"/>
          <p:cNvSpPr/>
          <p:nvPr/>
        </p:nvSpPr>
        <p:spPr>
          <a:xfrm>
            <a:off x="1905000" y="6488668"/>
            <a:ext cx="3281668" cy="369332"/>
          </a:xfrm>
          <a:prstGeom prst="rect">
            <a:avLst/>
          </a:prstGeom>
        </p:spPr>
        <p:txBody>
          <a:bodyPr wrap="none">
            <a:spAutoFit/>
          </a:bodyPr>
          <a:lstStyle/>
          <a:p>
            <a:r>
              <a:rPr lang="en-US" i="1" dirty="0" smtClean="0"/>
              <a:t>(Microsoft Word Images,2010)</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Great Job!</a:t>
            </a:r>
            <a:endParaRPr lang="en-US" dirty="0"/>
          </a:p>
        </p:txBody>
      </p:sp>
      <p:sp>
        <p:nvSpPr>
          <p:cNvPr id="3" name="Content Placeholder 2"/>
          <p:cNvSpPr>
            <a:spLocks noGrp="1"/>
          </p:cNvSpPr>
          <p:nvPr>
            <p:ph idx="1"/>
          </p:nvPr>
        </p:nvSpPr>
        <p:spPr/>
        <p:txBody>
          <a:bodyPr/>
          <a:lstStyle/>
          <a:p>
            <a:endParaRPr lang="en-US" dirty="0"/>
          </a:p>
        </p:txBody>
      </p:sp>
      <p:pic>
        <p:nvPicPr>
          <p:cNvPr id="10242" name="Picture 2" descr="C:\Documents and Settings\essmasm\Local Settings\Temporary Internet Files\Content.IE5\R7P7TRQV\MC900232431[1].wmf">
            <a:hlinkClick r:id="rId2" action="ppaction://hlinksldjump"/>
          </p:cNvPr>
          <p:cNvPicPr>
            <a:picLocks noChangeAspect="1" noChangeArrowheads="1"/>
          </p:cNvPicPr>
          <p:nvPr/>
        </p:nvPicPr>
        <p:blipFill>
          <a:blip r:embed="rId3" cstate="print"/>
          <a:srcRect/>
          <a:stretch>
            <a:fillRect/>
          </a:stretch>
        </p:blipFill>
        <p:spPr bwMode="auto">
          <a:xfrm>
            <a:off x="2514600" y="2438400"/>
            <a:ext cx="3498410" cy="2660964"/>
          </a:xfrm>
          <a:prstGeom prst="rect">
            <a:avLst/>
          </a:prstGeom>
          <a:noFill/>
        </p:spPr>
      </p:pic>
      <p:sp>
        <p:nvSpPr>
          <p:cNvPr id="5" name="TextBox 4"/>
          <p:cNvSpPr txBox="1"/>
          <p:nvPr/>
        </p:nvSpPr>
        <p:spPr>
          <a:xfrm>
            <a:off x="5181600" y="1524000"/>
            <a:ext cx="2819400" cy="830997"/>
          </a:xfrm>
          <a:prstGeom prst="rect">
            <a:avLst/>
          </a:prstGeom>
          <a:noFill/>
        </p:spPr>
        <p:txBody>
          <a:bodyPr wrap="square" rtlCol="0">
            <a:spAutoFit/>
          </a:bodyPr>
          <a:lstStyle/>
          <a:p>
            <a:r>
              <a:rPr lang="en-US" sz="2400" b="1" dirty="0" smtClean="0">
                <a:solidFill>
                  <a:srgbClr val="002060"/>
                </a:solidFill>
              </a:rPr>
              <a:t>Click on the girl to go back! </a:t>
            </a:r>
            <a:endParaRPr lang="en-US" sz="2400" b="1" dirty="0">
              <a:solidFill>
                <a:srgbClr val="002060"/>
              </a:solidFill>
            </a:endParaRPr>
          </a:p>
        </p:txBody>
      </p:sp>
      <p:sp>
        <p:nvSpPr>
          <p:cNvPr id="7" name="Rectangle 6"/>
          <p:cNvSpPr/>
          <p:nvPr/>
        </p:nvSpPr>
        <p:spPr>
          <a:xfrm>
            <a:off x="0" y="6488668"/>
            <a:ext cx="3281668" cy="369332"/>
          </a:xfrm>
          <a:prstGeom prst="rect">
            <a:avLst/>
          </a:prstGeom>
        </p:spPr>
        <p:txBody>
          <a:bodyPr wrap="none">
            <a:spAutoFit/>
          </a:bodyPr>
          <a:lstStyle/>
          <a:p>
            <a:r>
              <a:rPr lang="en-US" i="1" dirty="0" smtClean="0"/>
              <a:t>(Microsoft Word Images,2010)</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Correct!</a:t>
            </a:r>
            <a:endParaRPr lang="en-US" dirty="0"/>
          </a:p>
        </p:txBody>
      </p:sp>
      <p:pic>
        <p:nvPicPr>
          <p:cNvPr id="9218" name="Picture 2" descr="C:\Documents and Settings\essmasm\Local Settings\Temporary Internet Files\Content.IE5\YUZ0233I\MC900433823[1].png">
            <a:hlinkClick r:id="rId2" action="ppaction://hlinksldjump"/>
          </p:cNvPr>
          <p:cNvPicPr>
            <a:picLocks noGrp="1" noChangeAspect="1" noChangeArrowheads="1"/>
          </p:cNvPicPr>
          <p:nvPr>
            <p:ph idx="1"/>
          </p:nvPr>
        </p:nvPicPr>
        <p:blipFill>
          <a:blip r:embed="rId3" cstate="print"/>
          <a:srcRect/>
          <a:stretch>
            <a:fillRect/>
          </a:stretch>
        </p:blipFill>
        <p:spPr bwMode="auto">
          <a:xfrm>
            <a:off x="2286000" y="1981200"/>
            <a:ext cx="3390786" cy="3042330"/>
          </a:xfrm>
          <a:prstGeom prst="rect">
            <a:avLst/>
          </a:prstGeom>
          <a:noFill/>
        </p:spPr>
      </p:pic>
      <p:sp>
        <p:nvSpPr>
          <p:cNvPr id="5" name="TextBox 4"/>
          <p:cNvSpPr txBox="1"/>
          <p:nvPr/>
        </p:nvSpPr>
        <p:spPr>
          <a:xfrm>
            <a:off x="1524000" y="5181600"/>
            <a:ext cx="5334000" cy="1323439"/>
          </a:xfrm>
          <a:prstGeom prst="rect">
            <a:avLst/>
          </a:prstGeom>
          <a:noFill/>
        </p:spPr>
        <p:txBody>
          <a:bodyPr wrap="square" rtlCol="0">
            <a:spAutoFit/>
          </a:bodyPr>
          <a:lstStyle/>
          <a:p>
            <a:pPr algn="ctr"/>
            <a:r>
              <a:rPr lang="en-US" sz="4000" dirty="0" smtClean="0">
                <a:solidFill>
                  <a:srgbClr val="0070C0"/>
                </a:solidFill>
              </a:rPr>
              <a:t>Click the Smiley face to continue. </a:t>
            </a:r>
            <a:endParaRPr lang="en-US" sz="4000" dirty="0">
              <a:solidFill>
                <a:srgbClr val="0070C0"/>
              </a:solidFill>
            </a:endParaRPr>
          </a:p>
        </p:txBody>
      </p:sp>
      <p:sp>
        <p:nvSpPr>
          <p:cNvPr id="6" name="Rectangle 5"/>
          <p:cNvSpPr/>
          <p:nvPr/>
        </p:nvSpPr>
        <p:spPr>
          <a:xfrm>
            <a:off x="0" y="6488668"/>
            <a:ext cx="3281668" cy="369332"/>
          </a:xfrm>
          <a:prstGeom prst="rect">
            <a:avLst/>
          </a:prstGeom>
        </p:spPr>
        <p:txBody>
          <a:bodyPr wrap="none">
            <a:spAutoFit/>
          </a:bodyPr>
          <a:lstStyle/>
          <a:p>
            <a:r>
              <a:rPr lang="en-US" i="1" dirty="0" smtClean="0"/>
              <a:t>(Microsoft Word Images,2010)</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Correct!</a:t>
            </a:r>
            <a:endParaRPr lang="en-US" dirty="0"/>
          </a:p>
        </p:txBody>
      </p:sp>
      <p:pic>
        <p:nvPicPr>
          <p:cNvPr id="7170" name="Picture 2" descr="C:\Documents and Settings\essmasm\Local Settings\Temporary Internet Files\Content.IE5\4O9VCV46\MP900441082[1].jpg">
            <a:hlinkClick r:id="rId2" action="ppaction://hlinksldjump"/>
          </p:cNvPr>
          <p:cNvPicPr>
            <a:picLocks noChangeAspect="1" noChangeArrowheads="1"/>
          </p:cNvPicPr>
          <p:nvPr/>
        </p:nvPicPr>
        <p:blipFill>
          <a:blip r:embed="rId3" cstate="print"/>
          <a:srcRect/>
          <a:stretch>
            <a:fillRect/>
          </a:stretch>
        </p:blipFill>
        <p:spPr bwMode="auto">
          <a:xfrm>
            <a:off x="2057400" y="1752600"/>
            <a:ext cx="4572000" cy="5105400"/>
          </a:xfrm>
          <a:prstGeom prst="rect">
            <a:avLst/>
          </a:prstGeom>
          <a:noFill/>
        </p:spPr>
      </p:pic>
      <p:sp>
        <p:nvSpPr>
          <p:cNvPr id="5" name="Content Placeholder 4"/>
          <p:cNvSpPr txBox="1">
            <a:spLocks noGrp="1"/>
          </p:cNvSpPr>
          <p:nvPr>
            <p:ph idx="1"/>
          </p:nvPr>
        </p:nvSpPr>
        <p:spPr>
          <a:xfrm>
            <a:off x="6629400" y="1609416"/>
            <a:ext cx="2514600" cy="1569660"/>
          </a:xfrm>
          <a:prstGeom prst="rect">
            <a:avLst/>
          </a:prstGeom>
          <a:noFill/>
        </p:spPr>
        <p:txBody>
          <a:bodyPr wrap="square" rtlCol="0">
            <a:spAutoFit/>
          </a:bodyPr>
          <a:lstStyle/>
          <a:p>
            <a:pPr algn="ctr">
              <a:buNone/>
            </a:pPr>
            <a:r>
              <a:rPr lang="en-US" sz="3200" dirty="0" smtClean="0">
                <a:solidFill>
                  <a:srgbClr val="FF0000"/>
                </a:solidFill>
              </a:rPr>
              <a:t>Click on the TIGER to go back</a:t>
            </a:r>
            <a:endParaRPr lang="en-US" sz="3200" dirty="0">
              <a:solidFill>
                <a:srgbClr val="FF0000"/>
              </a:solidFill>
            </a:endParaRPr>
          </a:p>
        </p:txBody>
      </p:sp>
      <p:sp>
        <p:nvSpPr>
          <p:cNvPr id="6" name="Rectangle 5"/>
          <p:cNvSpPr/>
          <p:nvPr/>
        </p:nvSpPr>
        <p:spPr>
          <a:xfrm>
            <a:off x="0" y="6488668"/>
            <a:ext cx="3281668" cy="369332"/>
          </a:xfrm>
          <a:prstGeom prst="rect">
            <a:avLst/>
          </a:prstGeom>
        </p:spPr>
        <p:txBody>
          <a:bodyPr wrap="none">
            <a:spAutoFit/>
          </a:bodyPr>
          <a:lstStyle/>
          <a:p>
            <a:r>
              <a:rPr lang="en-US" i="1" dirty="0" smtClean="0"/>
              <a:t>(Microsoft Word Images,2010)</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Nervous System</a:t>
            </a:r>
            <a:endParaRPr lang="en-US" dirty="0"/>
          </a:p>
        </p:txBody>
      </p:sp>
      <p:pic>
        <p:nvPicPr>
          <p:cNvPr id="1026" name="Picture 2" descr="C:\Documents and Settings\essmasm\Local Settings\Temporary Internet Files\Content.IE5\YUZ0233I\MC900055181[1].wmf"/>
          <p:cNvPicPr>
            <a:picLocks noChangeAspect="1" noChangeArrowheads="1"/>
          </p:cNvPicPr>
          <p:nvPr/>
        </p:nvPicPr>
        <p:blipFill>
          <a:blip r:embed="rId2" cstate="print"/>
          <a:srcRect/>
          <a:stretch>
            <a:fillRect/>
          </a:stretch>
        </p:blipFill>
        <p:spPr bwMode="auto">
          <a:xfrm>
            <a:off x="1981200" y="2590800"/>
            <a:ext cx="4036337" cy="3434281"/>
          </a:xfrm>
          <a:prstGeom prst="rect">
            <a:avLst/>
          </a:prstGeom>
          <a:noFill/>
        </p:spPr>
      </p:pic>
      <p:sp>
        <p:nvSpPr>
          <p:cNvPr id="5" name="Left-Up Arrow 4"/>
          <p:cNvSpPr/>
          <p:nvPr/>
        </p:nvSpPr>
        <p:spPr>
          <a:xfrm>
            <a:off x="5943600" y="2819400"/>
            <a:ext cx="1295400" cy="91440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Up Arrow 5"/>
          <p:cNvSpPr/>
          <p:nvPr/>
        </p:nvSpPr>
        <p:spPr>
          <a:xfrm>
            <a:off x="4876800" y="5181600"/>
            <a:ext cx="2209800" cy="838200"/>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638800" y="1524000"/>
            <a:ext cx="2514600" cy="1323439"/>
          </a:xfrm>
          <a:prstGeom prst="rect">
            <a:avLst/>
          </a:prstGeom>
          <a:noFill/>
        </p:spPr>
        <p:txBody>
          <a:bodyPr wrap="square" rtlCol="0">
            <a:spAutoFit/>
          </a:bodyPr>
          <a:lstStyle/>
          <a:p>
            <a:pPr algn="ctr"/>
            <a:r>
              <a:rPr lang="en-US" sz="2000" b="1" dirty="0" smtClean="0">
                <a:solidFill>
                  <a:srgbClr val="7030A0"/>
                </a:solidFill>
              </a:rPr>
              <a:t>Brain:</a:t>
            </a:r>
          </a:p>
          <a:p>
            <a:pPr algn="ctr"/>
            <a:r>
              <a:rPr lang="en-US" sz="2000" b="1" dirty="0" smtClean="0">
                <a:solidFill>
                  <a:srgbClr val="7030A0"/>
                </a:solidFill>
              </a:rPr>
              <a:t>Processes information from Spinal Cord</a:t>
            </a:r>
          </a:p>
        </p:txBody>
      </p:sp>
      <p:sp>
        <p:nvSpPr>
          <p:cNvPr id="8" name="TextBox 7"/>
          <p:cNvSpPr txBox="1"/>
          <p:nvPr/>
        </p:nvSpPr>
        <p:spPr>
          <a:xfrm>
            <a:off x="5791200" y="3962400"/>
            <a:ext cx="2057400" cy="1200329"/>
          </a:xfrm>
          <a:prstGeom prst="rect">
            <a:avLst/>
          </a:prstGeom>
          <a:noFill/>
        </p:spPr>
        <p:txBody>
          <a:bodyPr wrap="square" rtlCol="0">
            <a:spAutoFit/>
          </a:bodyPr>
          <a:lstStyle/>
          <a:p>
            <a:pPr algn="ctr"/>
            <a:r>
              <a:rPr lang="en-US" b="1" dirty="0" smtClean="0">
                <a:solidFill>
                  <a:srgbClr val="7030A0"/>
                </a:solidFill>
              </a:rPr>
              <a:t>Spinal Cord: receives information from the PNS</a:t>
            </a:r>
            <a:endParaRPr lang="en-US" b="1" dirty="0">
              <a:solidFill>
                <a:srgbClr val="7030A0"/>
              </a:solidFill>
            </a:endParaRPr>
          </a:p>
        </p:txBody>
      </p:sp>
      <p:sp>
        <p:nvSpPr>
          <p:cNvPr id="9" name="Left Brace 8"/>
          <p:cNvSpPr/>
          <p:nvPr/>
        </p:nvSpPr>
        <p:spPr>
          <a:xfrm>
            <a:off x="1447800" y="2743200"/>
            <a:ext cx="609600" cy="32766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0" y="3657600"/>
            <a:ext cx="1447800" cy="1477328"/>
          </a:xfrm>
          <a:prstGeom prst="rect">
            <a:avLst/>
          </a:prstGeom>
          <a:noFill/>
        </p:spPr>
        <p:txBody>
          <a:bodyPr wrap="square" rtlCol="0">
            <a:spAutoFit/>
          </a:bodyPr>
          <a:lstStyle/>
          <a:p>
            <a:r>
              <a:rPr lang="en-US" dirty="0" smtClean="0"/>
              <a:t>Together, the coordinate all bodily functions</a:t>
            </a:r>
            <a:endParaRPr lang="en-US" dirty="0"/>
          </a:p>
        </p:txBody>
      </p:sp>
      <p:sp>
        <p:nvSpPr>
          <p:cNvPr id="11" name="Rectangle 10"/>
          <p:cNvSpPr/>
          <p:nvPr/>
        </p:nvSpPr>
        <p:spPr>
          <a:xfrm>
            <a:off x="0" y="6488668"/>
            <a:ext cx="2019335" cy="369332"/>
          </a:xfrm>
          <a:prstGeom prst="rect">
            <a:avLst/>
          </a:prstGeom>
        </p:spPr>
        <p:txBody>
          <a:bodyPr wrap="none">
            <a:spAutoFit/>
          </a:bodyPr>
          <a:lstStyle/>
          <a:p>
            <a:r>
              <a:rPr lang="en-US" i="1" dirty="0" smtClean="0"/>
              <a:t>(Wikipedia, 2010)</a:t>
            </a:r>
            <a:endParaRPr lang="en-US" dirty="0"/>
          </a:p>
        </p:txBody>
      </p:sp>
      <p:grpSp>
        <p:nvGrpSpPr>
          <p:cNvPr id="12" name="Group 11"/>
          <p:cNvGrpSpPr/>
          <p:nvPr/>
        </p:nvGrpSpPr>
        <p:grpSpPr>
          <a:xfrm>
            <a:off x="7315200" y="6324600"/>
            <a:ext cx="1828800" cy="533400"/>
            <a:chOff x="6705600" y="6248400"/>
            <a:chExt cx="2438400" cy="609600"/>
          </a:xfrm>
        </p:grpSpPr>
        <p:sp>
          <p:nvSpPr>
            <p:cNvPr id="13" name="Action Button: Forward or Next 12">
              <a:hlinkClick r:id="" action="ppaction://hlinkshowjump?jump=nextslide" highlightClick="1"/>
            </p:cNvPr>
            <p:cNvSpPr/>
            <p:nvPr/>
          </p:nvSpPr>
          <p:spPr>
            <a:xfrm>
              <a:off x="8305800" y="6248400"/>
              <a:ext cx="8382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Home 13">
              <a:hlinkClick r:id="rId3" action="ppaction://hlinksldjump" highlightClick="1"/>
            </p:cNvPr>
            <p:cNvSpPr/>
            <p:nvPr/>
          </p:nvSpPr>
          <p:spPr>
            <a:xfrm>
              <a:off x="7620000" y="624840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tion Button: Back or Previous 14">
              <a:hlinkClick r:id="" action="ppaction://hlinkshowjump?jump=previousslide" highlightClick="1"/>
            </p:cNvPr>
            <p:cNvSpPr/>
            <p:nvPr/>
          </p:nvSpPr>
          <p:spPr>
            <a:xfrm>
              <a:off x="6705600" y="6248400"/>
              <a:ext cx="9144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a:off x="1905000" y="6488668"/>
            <a:ext cx="3281668" cy="369332"/>
          </a:xfrm>
          <a:prstGeom prst="rect">
            <a:avLst/>
          </a:prstGeom>
        </p:spPr>
        <p:txBody>
          <a:bodyPr wrap="none">
            <a:spAutoFit/>
          </a:bodyPr>
          <a:lstStyle/>
          <a:p>
            <a:r>
              <a:rPr lang="en-US" i="1" dirty="0" smtClean="0"/>
              <a:t>(Microsoft Word Images,2010)</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Many neurological problems occur in the critically ill patient but may also occur from common health problems.</a:t>
            </a:r>
          </a:p>
          <a:p>
            <a:r>
              <a:rPr lang="en-US" dirty="0" smtClean="0"/>
              <a:t>Either way, the problems are serious and may cause significant decrease in brain function, morbidity, or mortality. </a:t>
            </a:r>
          </a:p>
          <a:p>
            <a:r>
              <a:rPr lang="en-US" dirty="0" smtClean="0"/>
              <a:t>This presentation will address how common health problems influence a patient’s neurological state.</a:t>
            </a:r>
          </a:p>
          <a:p>
            <a:endParaRPr lang="en-US" dirty="0"/>
          </a:p>
        </p:txBody>
      </p:sp>
      <p:grpSp>
        <p:nvGrpSpPr>
          <p:cNvPr id="4" name="Group 3"/>
          <p:cNvGrpSpPr/>
          <p:nvPr/>
        </p:nvGrpSpPr>
        <p:grpSpPr>
          <a:xfrm>
            <a:off x="7315200" y="6324600"/>
            <a:ext cx="1828800" cy="533400"/>
            <a:chOff x="6705600" y="6248400"/>
            <a:chExt cx="2438400" cy="609600"/>
          </a:xfrm>
        </p:grpSpPr>
        <p:sp>
          <p:nvSpPr>
            <p:cNvPr id="5" name="Action Button: Forward or Next 4">
              <a:hlinkClick r:id="" action="ppaction://hlinkshowjump?jump=nextslide" highlightClick="1"/>
            </p:cNvPr>
            <p:cNvSpPr/>
            <p:nvPr/>
          </p:nvSpPr>
          <p:spPr>
            <a:xfrm>
              <a:off x="8305800" y="6248400"/>
              <a:ext cx="8382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2" action="ppaction://hlinksldjump" highlightClick="1"/>
            </p:cNvPr>
            <p:cNvSpPr/>
            <p:nvPr/>
          </p:nvSpPr>
          <p:spPr>
            <a:xfrm>
              <a:off x="7620000" y="624840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6705600" y="6248400"/>
              <a:ext cx="9144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122" name="Picture 2" descr="C:\Documents and Settings\essmasm\Local Settings\Temporary Internet Files\Content.IE5\25Z9HVNX\MC900018366[1].wmf"/>
          <p:cNvPicPr>
            <a:picLocks noChangeAspect="1" noChangeArrowheads="1"/>
          </p:cNvPicPr>
          <p:nvPr/>
        </p:nvPicPr>
        <p:blipFill>
          <a:blip r:embed="rId3" cstate="print"/>
          <a:srcRect/>
          <a:stretch>
            <a:fillRect/>
          </a:stretch>
        </p:blipFill>
        <p:spPr bwMode="auto">
          <a:xfrm>
            <a:off x="5943600" y="4724400"/>
            <a:ext cx="1147572" cy="1819656"/>
          </a:xfrm>
          <a:prstGeom prst="rect">
            <a:avLst/>
          </a:prstGeom>
          <a:noFill/>
        </p:spPr>
      </p:pic>
      <p:sp>
        <p:nvSpPr>
          <p:cNvPr id="9" name="Rectangle 8"/>
          <p:cNvSpPr/>
          <p:nvPr/>
        </p:nvSpPr>
        <p:spPr>
          <a:xfrm>
            <a:off x="0" y="6488668"/>
            <a:ext cx="4572000" cy="369332"/>
          </a:xfrm>
          <a:prstGeom prst="rect">
            <a:avLst/>
          </a:prstGeom>
        </p:spPr>
        <p:txBody>
          <a:bodyPr>
            <a:spAutoFit/>
          </a:bodyPr>
          <a:lstStyle/>
          <a:p>
            <a:r>
              <a:rPr lang="en-US" i="1" dirty="0" smtClean="0"/>
              <a:t>(Garcia, </a:t>
            </a:r>
            <a:r>
              <a:rPr lang="en-US" i="1" dirty="0" err="1" smtClean="0"/>
              <a:t>Strub</a:t>
            </a:r>
            <a:r>
              <a:rPr lang="en-US" i="1" dirty="0" smtClean="0"/>
              <a:t>, </a:t>
            </a:r>
            <a:r>
              <a:rPr lang="en-US" i="1" dirty="0" err="1" smtClean="0"/>
              <a:t>Wiesberg</a:t>
            </a:r>
            <a:r>
              <a:rPr lang="en-US" i="1" dirty="0" smtClean="0"/>
              <a:t>, 2008) </a:t>
            </a:r>
            <a:endParaRPr lang="en-US" dirty="0"/>
          </a:p>
        </p:txBody>
      </p:sp>
      <p:sp>
        <p:nvSpPr>
          <p:cNvPr id="10" name="Rectangle 9"/>
          <p:cNvSpPr/>
          <p:nvPr/>
        </p:nvSpPr>
        <p:spPr>
          <a:xfrm>
            <a:off x="1905000" y="6488668"/>
            <a:ext cx="3281668" cy="369332"/>
          </a:xfrm>
          <a:prstGeom prst="rect">
            <a:avLst/>
          </a:prstGeom>
        </p:spPr>
        <p:txBody>
          <a:bodyPr wrap="none">
            <a:spAutoFit/>
          </a:bodyPr>
          <a:lstStyle/>
          <a:p>
            <a:r>
              <a:rPr lang="en-US" i="1" dirty="0" smtClean="0"/>
              <a:t>(Microsoft Word Images,2010)</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When Medical conditions are systemic, they affect all organs in the body.  </a:t>
            </a:r>
            <a:endParaRPr lang="en-US" sz="2800" dirty="0"/>
          </a:p>
        </p:txBody>
      </p:sp>
      <p:grpSp>
        <p:nvGrpSpPr>
          <p:cNvPr id="4" name="Group 3"/>
          <p:cNvGrpSpPr/>
          <p:nvPr/>
        </p:nvGrpSpPr>
        <p:grpSpPr>
          <a:xfrm>
            <a:off x="7315200" y="6324600"/>
            <a:ext cx="1828800" cy="533400"/>
            <a:chOff x="6705600" y="6248400"/>
            <a:chExt cx="2438400" cy="609600"/>
          </a:xfrm>
        </p:grpSpPr>
        <p:sp>
          <p:nvSpPr>
            <p:cNvPr id="5" name="Action Button: Forward or Next 4">
              <a:hlinkClick r:id="" action="ppaction://hlinkshowjump?jump=nextslide" highlightClick="1"/>
            </p:cNvPr>
            <p:cNvSpPr/>
            <p:nvPr/>
          </p:nvSpPr>
          <p:spPr>
            <a:xfrm>
              <a:off x="8305800" y="6248400"/>
              <a:ext cx="8382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2" action="ppaction://hlinksldjump" highlightClick="1"/>
            </p:cNvPr>
            <p:cNvSpPr/>
            <p:nvPr/>
          </p:nvSpPr>
          <p:spPr>
            <a:xfrm>
              <a:off x="7620000" y="624840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6705600" y="6248400"/>
              <a:ext cx="9144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Bevel 7"/>
          <p:cNvSpPr/>
          <p:nvPr/>
        </p:nvSpPr>
        <p:spPr>
          <a:xfrm>
            <a:off x="533400" y="2819400"/>
            <a:ext cx="3048000" cy="14478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Correct. “Systemic” is defined as “Relating to or affecting the entire body”</a:t>
            </a:r>
            <a:endParaRPr lang="en-US" dirty="0"/>
          </a:p>
        </p:txBody>
      </p:sp>
      <p:sp>
        <p:nvSpPr>
          <p:cNvPr id="13" name="Bevel 12"/>
          <p:cNvSpPr/>
          <p:nvPr/>
        </p:nvSpPr>
        <p:spPr>
          <a:xfrm>
            <a:off x="4267200" y="2819400"/>
            <a:ext cx="3048000" cy="14478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Incorrect. “Local” does not affect all bodily organs. </a:t>
            </a:r>
            <a:endParaRPr lang="en-US" dirty="0"/>
          </a:p>
        </p:txBody>
      </p:sp>
      <p:sp>
        <p:nvSpPr>
          <p:cNvPr id="14" name="Rectangle 13"/>
          <p:cNvSpPr/>
          <p:nvPr/>
        </p:nvSpPr>
        <p:spPr>
          <a:xfrm>
            <a:off x="762000" y="3048000"/>
            <a:ext cx="25908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TRUE</a:t>
            </a:r>
            <a:endParaRPr lang="en-US" dirty="0"/>
          </a:p>
        </p:txBody>
      </p:sp>
      <p:sp>
        <p:nvSpPr>
          <p:cNvPr id="15" name="Rectangle 14"/>
          <p:cNvSpPr/>
          <p:nvPr/>
        </p:nvSpPr>
        <p:spPr>
          <a:xfrm>
            <a:off x="4495800" y="3048000"/>
            <a:ext cx="2590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FALSE</a:t>
            </a:r>
            <a:endParaRPr lang="en-US" dirty="0"/>
          </a:p>
        </p:txBody>
      </p:sp>
      <p:pic>
        <p:nvPicPr>
          <p:cNvPr id="11" name="Picture 2" descr="C:\Documents and Settings\essmasm\Local Settings\Temporary Internet Files\Content.IE5\YUZ0233I\MC900338578[1].wmf"/>
          <p:cNvPicPr>
            <a:picLocks noChangeAspect="1" noChangeArrowheads="1"/>
          </p:cNvPicPr>
          <p:nvPr/>
        </p:nvPicPr>
        <p:blipFill>
          <a:blip r:embed="rId3" cstate="print"/>
          <a:srcRect/>
          <a:stretch>
            <a:fillRect/>
          </a:stretch>
        </p:blipFill>
        <p:spPr bwMode="auto">
          <a:xfrm>
            <a:off x="3505200" y="4724400"/>
            <a:ext cx="910742" cy="730606"/>
          </a:xfrm>
          <a:prstGeom prst="rect">
            <a:avLst/>
          </a:prstGeom>
          <a:noFill/>
        </p:spPr>
      </p:pic>
      <p:sp>
        <p:nvSpPr>
          <p:cNvPr id="12" name="Rectangle 11"/>
          <p:cNvSpPr/>
          <p:nvPr/>
        </p:nvSpPr>
        <p:spPr>
          <a:xfrm>
            <a:off x="0" y="6488668"/>
            <a:ext cx="3281668" cy="369332"/>
          </a:xfrm>
          <a:prstGeom prst="rect">
            <a:avLst/>
          </a:prstGeom>
        </p:spPr>
        <p:txBody>
          <a:bodyPr wrap="none">
            <a:spAutoFit/>
          </a:bodyPr>
          <a:lstStyle/>
          <a:p>
            <a:r>
              <a:rPr lang="en-US" i="1" dirty="0" smtClean="0"/>
              <a:t>(Microsoft Word Images,2010)</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25" presetClass="exit" presetSubtype="0" fill="hold" grpId="0" nodeType="clickEffect">
                                  <p:stCondLst>
                                    <p:cond delay="0"/>
                                  </p:stCondLst>
                                  <p:childTnLst>
                                    <p:animEffect transition="out" filter="fade">
                                      <p:cBhvr>
                                        <p:cTn id="6" dur="1000" accel="50000">
                                          <p:stCondLst>
                                            <p:cond delay="0"/>
                                          </p:stCondLst>
                                        </p:cTn>
                                        <p:tgtEl>
                                          <p:spTgt spid="14"/>
                                        </p:tgtEl>
                                      </p:cBhvr>
                                    </p:animEffect>
                                    <p:anim calcmode="lin" valueType="num">
                                      <p:cBhvr>
                                        <p:cTn id="7" dur="500" accel="50000">
                                          <p:stCondLst>
                                            <p:cond delay="0"/>
                                          </p:stCondLst>
                                        </p:cTn>
                                        <p:tgtEl>
                                          <p:spTgt spid="14"/>
                                        </p:tgtEl>
                                        <p:attrNameLst>
                                          <p:attrName>ppt_y</p:attrName>
                                        </p:attrNameLst>
                                      </p:cBhvr>
                                      <p:tavLst>
                                        <p:tav tm="0">
                                          <p:val>
                                            <p:strVal val="ppt_y"/>
                                          </p:val>
                                        </p:tav>
                                        <p:tav tm="100000">
                                          <p:val>
                                            <p:strVal val="ppt_y+.1"/>
                                          </p:val>
                                        </p:tav>
                                      </p:tavLst>
                                    </p:anim>
                                    <p:anim calcmode="lin" valueType="num">
                                      <p:cBhvr>
                                        <p:cTn id="8" dur="500" decel="50000">
                                          <p:stCondLst>
                                            <p:cond delay="500"/>
                                          </p:stCondLst>
                                        </p:cTn>
                                        <p:tgtEl>
                                          <p:spTgt spid="14"/>
                                        </p:tgtEl>
                                        <p:attrNameLst>
                                          <p:attrName>ppt_y</p:attrName>
                                        </p:attrNameLst>
                                      </p:cBhvr>
                                      <p:tavLst>
                                        <p:tav tm="0">
                                          <p:val>
                                            <p:strVal val="ppt_y"/>
                                          </p:val>
                                        </p:tav>
                                        <p:tav tm="100000">
                                          <p:val>
                                            <p:strVal val="ppt_y-.1"/>
                                          </p:val>
                                        </p:tav>
                                      </p:tavLst>
                                    </p:anim>
                                    <p:anim calcmode="lin" valueType="num">
                                      <p:cBhvr>
                                        <p:cTn id="9" dur="500" accel="50000">
                                          <p:stCondLst>
                                            <p:cond delay="500"/>
                                          </p:stCondLst>
                                        </p:cTn>
                                        <p:tgtEl>
                                          <p:spTgt spid="14"/>
                                        </p:tgtEl>
                                        <p:attrNameLst>
                                          <p:attrName>ppt_x</p:attrName>
                                        </p:attrNameLst>
                                      </p:cBhvr>
                                      <p:tavLst>
                                        <p:tav tm="0">
                                          <p:val>
                                            <p:strVal val="ppt_x"/>
                                          </p:val>
                                        </p:tav>
                                        <p:tav tm="100000">
                                          <p:val>
                                            <p:strVal val="ppt_x+.4"/>
                                          </p:val>
                                        </p:tav>
                                      </p:tavLst>
                                    </p:anim>
                                    <p:anim calcmode="lin" valueType="num">
                                      <p:cBhvr>
                                        <p:cTn id="10" dur="1000"/>
                                        <p:tgtEl>
                                          <p:spTgt spid="14"/>
                                        </p:tgtEl>
                                        <p:attrNameLst>
                                          <p:attrName>ppt_h</p:attrName>
                                        </p:attrNameLst>
                                      </p:cBhvr>
                                      <p:tavLst>
                                        <p:tav tm="0">
                                          <p:val>
                                            <p:strVal val="ppt_h"/>
                                          </p:val>
                                        </p:tav>
                                        <p:tav tm="100000">
                                          <p:val>
                                            <p:strVal val="ppt_h"/>
                                          </p:val>
                                        </p:tav>
                                      </p:tavLst>
                                    </p:anim>
                                    <p:anim calcmode="lin" valueType="num">
                                      <p:cBhvr>
                                        <p:cTn id="11" dur="500" accel="50000">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2" dur="500" decel="50000">
                                          <p:stCondLst>
                                            <p:cond delay="500"/>
                                          </p:stCondLst>
                                        </p:cTn>
                                        <p:tgtEl>
                                          <p:spTgt spid="14"/>
                                        </p:tgtEl>
                                        <p:attrNameLst>
                                          <p:attrName>ppt_w</p:attrName>
                                        </p:attrNameLst>
                                      </p:cBhvr>
                                      <p:tavLst>
                                        <p:tav tm="0">
                                          <p:val>
                                            <p:strVal val="ppt_w"/>
                                          </p:val>
                                        </p:tav>
                                        <p:tav tm="100000">
                                          <p:val>
                                            <p:strVal val="ppt_w/.05"/>
                                          </p:val>
                                        </p:tav>
                                      </p:tavLst>
                                    </p:anim>
                                    <p:anim calcmode="lin" valueType="num">
                                      <p:cBhvr>
                                        <p:cTn id="13" dur="500" accel="50000">
                                          <p:stCondLst>
                                            <p:cond delay="500"/>
                                          </p:stCondLst>
                                        </p:cTn>
                                        <p:tgtEl>
                                          <p:spTgt spid="14"/>
                                        </p:tgtEl>
                                        <p:attrNameLst>
                                          <p:attrName>style.rotation</p:attrName>
                                        </p:attrNameLst>
                                      </p:cBhvr>
                                      <p:tavLst>
                                        <p:tav tm="0">
                                          <p:val>
                                            <p:fltVal val="0"/>
                                          </p:val>
                                        </p:tav>
                                        <p:tav tm="100000">
                                          <p:val>
                                            <p:fltVal val="-90"/>
                                          </p:val>
                                        </p:tav>
                                      </p:tavLst>
                                    </p:anim>
                                    <p:set>
                                      <p:cBhvr>
                                        <p:cTn id="14"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5" restart="whenNotActive" fill="hold" evtFilter="cancelBubble" nodeType="interactiveSeq">
                <p:stCondLst>
                  <p:cond evt="onClick" delay="0">
                    <p:tgtEl>
                      <p:spTgt spid="15"/>
                    </p:tgtEl>
                  </p:cond>
                </p:stCondLst>
                <p:endSync evt="end" delay="0">
                  <p:rtn val="all"/>
                </p:endSync>
                <p:childTnLst>
                  <p:par>
                    <p:cTn id="16" fill="hold">
                      <p:stCondLst>
                        <p:cond delay="0"/>
                      </p:stCondLst>
                      <p:childTnLst>
                        <p:par>
                          <p:cTn id="17" fill="hold">
                            <p:stCondLst>
                              <p:cond delay="0"/>
                            </p:stCondLst>
                            <p:childTnLst>
                              <p:par>
                                <p:cTn id="18" presetID="25" presetClass="exit" presetSubtype="0" fill="hold" grpId="0" nodeType="clickEffect">
                                  <p:stCondLst>
                                    <p:cond delay="0"/>
                                  </p:stCondLst>
                                  <p:childTnLst>
                                    <p:animEffect transition="out" filter="fade">
                                      <p:cBhvr>
                                        <p:cTn id="19" dur="1000" accel="50000">
                                          <p:stCondLst>
                                            <p:cond delay="0"/>
                                          </p:stCondLst>
                                        </p:cTn>
                                        <p:tgtEl>
                                          <p:spTgt spid="15"/>
                                        </p:tgtEl>
                                      </p:cBhvr>
                                    </p:animEffect>
                                    <p:anim calcmode="lin" valueType="num">
                                      <p:cBhvr>
                                        <p:cTn id="20" dur="500" accel="50000">
                                          <p:stCondLst>
                                            <p:cond delay="0"/>
                                          </p:stCondLst>
                                        </p:cTn>
                                        <p:tgtEl>
                                          <p:spTgt spid="15"/>
                                        </p:tgtEl>
                                        <p:attrNameLst>
                                          <p:attrName>ppt_y</p:attrName>
                                        </p:attrNameLst>
                                      </p:cBhvr>
                                      <p:tavLst>
                                        <p:tav tm="0">
                                          <p:val>
                                            <p:strVal val="ppt_y"/>
                                          </p:val>
                                        </p:tav>
                                        <p:tav tm="100000">
                                          <p:val>
                                            <p:strVal val="ppt_y+.1"/>
                                          </p:val>
                                        </p:tav>
                                      </p:tavLst>
                                    </p:anim>
                                    <p:anim calcmode="lin" valueType="num">
                                      <p:cBhvr>
                                        <p:cTn id="21" dur="500" decel="50000">
                                          <p:stCondLst>
                                            <p:cond delay="500"/>
                                          </p:stCondLst>
                                        </p:cTn>
                                        <p:tgtEl>
                                          <p:spTgt spid="15"/>
                                        </p:tgtEl>
                                        <p:attrNameLst>
                                          <p:attrName>ppt_y</p:attrName>
                                        </p:attrNameLst>
                                      </p:cBhvr>
                                      <p:tavLst>
                                        <p:tav tm="0">
                                          <p:val>
                                            <p:strVal val="ppt_y"/>
                                          </p:val>
                                        </p:tav>
                                        <p:tav tm="100000">
                                          <p:val>
                                            <p:strVal val="ppt_y-.1"/>
                                          </p:val>
                                        </p:tav>
                                      </p:tavLst>
                                    </p:anim>
                                    <p:anim calcmode="lin" valueType="num">
                                      <p:cBhvr>
                                        <p:cTn id="22" dur="500" accel="50000">
                                          <p:stCondLst>
                                            <p:cond delay="500"/>
                                          </p:stCondLst>
                                        </p:cTn>
                                        <p:tgtEl>
                                          <p:spTgt spid="15"/>
                                        </p:tgtEl>
                                        <p:attrNameLst>
                                          <p:attrName>ppt_x</p:attrName>
                                        </p:attrNameLst>
                                      </p:cBhvr>
                                      <p:tavLst>
                                        <p:tav tm="0">
                                          <p:val>
                                            <p:strVal val="ppt_x"/>
                                          </p:val>
                                        </p:tav>
                                        <p:tav tm="100000">
                                          <p:val>
                                            <p:strVal val="ppt_x+.4"/>
                                          </p:val>
                                        </p:tav>
                                      </p:tavLst>
                                    </p:anim>
                                    <p:anim calcmode="lin" valueType="num">
                                      <p:cBhvr>
                                        <p:cTn id="23" dur="1000"/>
                                        <p:tgtEl>
                                          <p:spTgt spid="15"/>
                                        </p:tgtEl>
                                        <p:attrNameLst>
                                          <p:attrName>ppt_h</p:attrName>
                                        </p:attrNameLst>
                                      </p:cBhvr>
                                      <p:tavLst>
                                        <p:tav tm="0">
                                          <p:val>
                                            <p:strVal val="ppt_h"/>
                                          </p:val>
                                        </p:tav>
                                        <p:tav tm="100000">
                                          <p:val>
                                            <p:strVal val="ppt_h"/>
                                          </p:val>
                                        </p:tav>
                                      </p:tavLst>
                                    </p:anim>
                                    <p:anim calcmode="lin" valueType="num">
                                      <p:cBhvr>
                                        <p:cTn id="24" dur="500" accel="50000">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25" dur="500" decel="50000">
                                          <p:stCondLst>
                                            <p:cond delay="500"/>
                                          </p:stCondLst>
                                        </p:cTn>
                                        <p:tgtEl>
                                          <p:spTgt spid="15"/>
                                        </p:tgtEl>
                                        <p:attrNameLst>
                                          <p:attrName>ppt_w</p:attrName>
                                        </p:attrNameLst>
                                      </p:cBhvr>
                                      <p:tavLst>
                                        <p:tav tm="0">
                                          <p:val>
                                            <p:strVal val="ppt_w"/>
                                          </p:val>
                                        </p:tav>
                                        <p:tav tm="100000">
                                          <p:val>
                                            <p:strVal val="ppt_w/.05"/>
                                          </p:val>
                                        </p:tav>
                                      </p:tavLst>
                                    </p:anim>
                                    <p:anim calcmode="lin" valueType="num">
                                      <p:cBhvr>
                                        <p:cTn id="26" dur="500" accel="50000">
                                          <p:stCondLst>
                                            <p:cond delay="500"/>
                                          </p:stCondLst>
                                        </p:cTn>
                                        <p:tgtEl>
                                          <p:spTgt spid="15"/>
                                        </p:tgtEl>
                                        <p:attrNameLst>
                                          <p:attrName>style.rotation</p:attrName>
                                        </p:attrNameLst>
                                      </p:cBhvr>
                                      <p:tavLst>
                                        <p:tav tm="0">
                                          <p:val>
                                            <p:fltVal val="0"/>
                                          </p:val>
                                        </p:tav>
                                        <p:tav tm="100000">
                                          <p:val>
                                            <p:fltVal val="-90"/>
                                          </p:val>
                                        </p:tav>
                                      </p:tavLst>
                                    </p:anim>
                                    <p:set>
                                      <p:cBhvr>
                                        <p:cTn id="27"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2194560"/>
          </a:xfrm>
        </p:spPr>
        <p:txBody>
          <a:bodyPr>
            <a:noAutofit/>
          </a:bodyPr>
          <a:lstStyle/>
          <a:p>
            <a:r>
              <a:rPr lang="en-US" sz="2400" dirty="0" smtClean="0"/>
              <a:t>An older woman is having a difficult time with her sense of taste, she says “I can not taste like I used to.” Is this woman experiencing a problem with her PNS or CNS, or both?</a:t>
            </a:r>
            <a:endParaRPr lang="en-US" sz="2400" dirty="0"/>
          </a:p>
        </p:txBody>
      </p:sp>
      <p:sp>
        <p:nvSpPr>
          <p:cNvPr id="4" name="Bevel 3"/>
          <p:cNvSpPr/>
          <p:nvPr/>
        </p:nvSpPr>
        <p:spPr>
          <a:xfrm>
            <a:off x="914400" y="2819400"/>
            <a:ext cx="2819400" cy="17526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Yes! The PNS is responsible for the nerves that interpret the 5 senses</a:t>
            </a:r>
            <a:endParaRPr lang="en-US" dirty="0"/>
          </a:p>
        </p:txBody>
      </p:sp>
      <p:sp>
        <p:nvSpPr>
          <p:cNvPr id="5" name="Bevel 4"/>
          <p:cNvSpPr/>
          <p:nvPr/>
        </p:nvSpPr>
        <p:spPr>
          <a:xfrm>
            <a:off x="3048000" y="4953000"/>
            <a:ext cx="2133600" cy="14478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No try again!</a:t>
            </a:r>
            <a:endParaRPr lang="en-US" dirty="0"/>
          </a:p>
        </p:txBody>
      </p:sp>
      <p:sp>
        <p:nvSpPr>
          <p:cNvPr id="6" name="Bevel 5"/>
          <p:cNvSpPr/>
          <p:nvPr/>
        </p:nvSpPr>
        <p:spPr>
          <a:xfrm>
            <a:off x="4419600" y="2819400"/>
            <a:ext cx="2895600" cy="17526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Try again. There is a problem with the transmission from the body to the brain.</a:t>
            </a:r>
            <a:endParaRPr lang="en-US" dirty="0"/>
          </a:p>
        </p:txBody>
      </p:sp>
      <p:sp>
        <p:nvSpPr>
          <p:cNvPr id="7" name="Rectangle 6"/>
          <p:cNvSpPr/>
          <p:nvPr/>
        </p:nvSpPr>
        <p:spPr>
          <a:xfrm>
            <a:off x="1143000" y="3048000"/>
            <a:ext cx="23622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PNS</a:t>
            </a:r>
            <a:endParaRPr lang="en-US" dirty="0"/>
          </a:p>
        </p:txBody>
      </p:sp>
      <p:sp>
        <p:nvSpPr>
          <p:cNvPr id="8" name="Rectangle 7"/>
          <p:cNvSpPr/>
          <p:nvPr/>
        </p:nvSpPr>
        <p:spPr>
          <a:xfrm>
            <a:off x="4648200" y="3048000"/>
            <a:ext cx="2438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CNS</a:t>
            </a:r>
            <a:endParaRPr lang="en-US" dirty="0"/>
          </a:p>
        </p:txBody>
      </p:sp>
      <p:sp>
        <p:nvSpPr>
          <p:cNvPr id="9" name="Rectangle 8"/>
          <p:cNvSpPr/>
          <p:nvPr/>
        </p:nvSpPr>
        <p:spPr>
          <a:xfrm>
            <a:off x="3200400" y="5105400"/>
            <a:ext cx="18288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Both</a:t>
            </a:r>
            <a:endParaRPr lang="en-US" dirty="0"/>
          </a:p>
        </p:txBody>
      </p:sp>
      <p:pic>
        <p:nvPicPr>
          <p:cNvPr id="2050" name="Picture 2" descr="C:\Documents and Settings\essmasm\Local Settings\Temporary Internet Files\Content.IE5\YUZ0233I\MC900338578[1].wmf"/>
          <p:cNvPicPr>
            <a:picLocks noChangeAspect="1" noChangeArrowheads="1"/>
          </p:cNvPicPr>
          <p:nvPr/>
        </p:nvPicPr>
        <p:blipFill>
          <a:blip r:embed="rId2" cstate="print"/>
          <a:srcRect/>
          <a:stretch>
            <a:fillRect/>
          </a:stretch>
        </p:blipFill>
        <p:spPr bwMode="auto">
          <a:xfrm>
            <a:off x="762000" y="5181600"/>
            <a:ext cx="910742" cy="730606"/>
          </a:xfrm>
          <a:prstGeom prst="rect">
            <a:avLst/>
          </a:prstGeom>
          <a:noFill/>
        </p:spPr>
      </p:pic>
      <p:grpSp>
        <p:nvGrpSpPr>
          <p:cNvPr id="12" name="Group 11"/>
          <p:cNvGrpSpPr/>
          <p:nvPr/>
        </p:nvGrpSpPr>
        <p:grpSpPr>
          <a:xfrm>
            <a:off x="7315200" y="6324600"/>
            <a:ext cx="1828800" cy="533400"/>
            <a:chOff x="6705600" y="6248400"/>
            <a:chExt cx="2438400" cy="609600"/>
          </a:xfrm>
        </p:grpSpPr>
        <p:sp>
          <p:nvSpPr>
            <p:cNvPr id="13" name="Action Button: Forward or Next 12">
              <a:hlinkClick r:id="" action="ppaction://hlinkshowjump?jump=nextslide" highlightClick="1"/>
            </p:cNvPr>
            <p:cNvSpPr/>
            <p:nvPr/>
          </p:nvSpPr>
          <p:spPr>
            <a:xfrm>
              <a:off x="8305800" y="6248400"/>
              <a:ext cx="8382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ction Button: Home 13">
              <a:hlinkClick r:id="rId3" action="ppaction://hlinksldjump" highlightClick="1"/>
            </p:cNvPr>
            <p:cNvSpPr/>
            <p:nvPr/>
          </p:nvSpPr>
          <p:spPr>
            <a:xfrm>
              <a:off x="7620000" y="624840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tion Button: Back or Previous 14">
              <a:hlinkClick r:id="" action="ppaction://hlinkshowjump?jump=previousslide" highlightClick="1"/>
            </p:cNvPr>
            <p:cNvSpPr/>
            <p:nvPr/>
          </p:nvSpPr>
          <p:spPr>
            <a:xfrm>
              <a:off x="6705600" y="6248400"/>
              <a:ext cx="9144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a:off x="0" y="6488668"/>
            <a:ext cx="3281668" cy="369332"/>
          </a:xfrm>
          <a:prstGeom prst="rect">
            <a:avLst/>
          </a:prstGeom>
        </p:spPr>
        <p:txBody>
          <a:bodyPr wrap="none">
            <a:spAutoFit/>
          </a:bodyPr>
          <a:lstStyle/>
          <a:p>
            <a:r>
              <a:rPr lang="en-US" i="1" dirty="0" smtClean="0"/>
              <a:t>(Microsoft Word Images,2010)</a:t>
            </a:r>
            <a:endParaRPr lang="en-US"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8" presetClass="exit" presetSubtype="16" fill="hold" grpId="0" nodeType="clickEffect">
                                  <p:stCondLst>
                                    <p:cond delay="0"/>
                                  </p:stCondLst>
                                  <p:childTnLst>
                                    <p:animEffect transition="out" filter="diamond(in)">
                                      <p:cBhvr>
                                        <p:cTn id="6" dur="2000"/>
                                        <p:tgtEl>
                                          <p:spTgt spid="7"/>
                                        </p:tgtEl>
                                      </p:cBhvr>
                                    </p:animEffect>
                                    <p:set>
                                      <p:cBhvr>
                                        <p:cTn id="7" dur="1" fill="hold">
                                          <p:stCondLst>
                                            <p:cond delay="1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8" presetClass="exit" presetSubtype="16" fill="hold" grpId="0" nodeType="clickEffect">
                                  <p:stCondLst>
                                    <p:cond delay="0"/>
                                  </p:stCondLst>
                                  <p:childTnLst>
                                    <p:animEffect transition="out" filter="diamond(in)">
                                      <p:cBhvr>
                                        <p:cTn id="12" dur="2000"/>
                                        <p:tgtEl>
                                          <p:spTgt spid="8"/>
                                        </p:tgtEl>
                                      </p:cBhvr>
                                    </p:animEffect>
                                    <p:set>
                                      <p:cBhvr>
                                        <p:cTn id="13" dur="1" fill="hold">
                                          <p:stCondLst>
                                            <p:cond delay="1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8" presetClass="exit" presetSubtype="16" fill="hold" grpId="0" nodeType="clickEffect">
                                  <p:stCondLst>
                                    <p:cond delay="0"/>
                                  </p:stCondLst>
                                  <p:childTnLst>
                                    <p:animEffect transition="out" filter="diamond(in)">
                                      <p:cBhvr>
                                        <p:cTn id="18" dur="2000"/>
                                        <p:tgtEl>
                                          <p:spTgt spid="9"/>
                                        </p:tgtEl>
                                      </p:cBhvr>
                                    </p:animEffect>
                                    <p:set>
                                      <p:cBhvr>
                                        <p:cTn id="19" dur="1" fill="hold">
                                          <p:stCondLst>
                                            <p:cond delay="1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1905000"/>
            <a:ext cx="6277296" cy="2585323"/>
          </a:xfrm>
          <a:prstGeom prst="rect">
            <a:avLst/>
          </a:prstGeom>
          <a:noFill/>
        </p:spPr>
        <p:txBody>
          <a:bodyPr wrap="non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Let’s Start with </a:t>
            </a:r>
          </a:p>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Diabetes</a:t>
            </a:r>
          </a:p>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Mellitus</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grpSp>
        <p:nvGrpSpPr>
          <p:cNvPr id="3" name="Group 2"/>
          <p:cNvGrpSpPr/>
          <p:nvPr/>
        </p:nvGrpSpPr>
        <p:grpSpPr>
          <a:xfrm>
            <a:off x="7315200" y="6324600"/>
            <a:ext cx="1828800" cy="533400"/>
            <a:chOff x="6705600" y="6248400"/>
            <a:chExt cx="2438400" cy="609600"/>
          </a:xfrm>
        </p:grpSpPr>
        <p:sp>
          <p:nvSpPr>
            <p:cNvPr id="4" name="Action Button: Forward or Next 3">
              <a:hlinkClick r:id="" action="ppaction://hlinkshowjump?jump=nextslide" highlightClick="1"/>
            </p:cNvPr>
            <p:cNvSpPr/>
            <p:nvPr/>
          </p:nvSpPr>
          <p:spPr>
            <a:xfrm>
              <a:off x="8305800" y="6248400"/>
              <a:ext cx="838200" cy="6096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ome 5">
              <a:hlinkClick r:id="rId2" action="ppaction://hlinksldjump" highlightClick="1"/>
            </p:cNvPr>
            <p:cNvSpPr/>
            <p:nvPr/>
          </p:nvSpPr>
          <p:spPr>
            <a:xfrm>
              <a:off x="7620000" y="6248400"/>
              <a:ext cx="685800" cy="6096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ction Button: Back or Previous 6">
              <a:hlinkClick r:id="" action="ppaction://hlinkshowjump?jump=previousslide" highlightClick="1"/>
            </p:cNvPr>
            <p:cNvSpPr/>
            <p:nvPr/>
          </p:nvSpPr>
          <p:spPr>
            <a:xfrm>
              <a:off x="6705600" y="6248400"/>
              <a:ext cx="914400" cy="6096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679</TotalTime>
  <Words>2219</Words>
  <Application>Microsoft Office PowerPoint</Application>
  <PresentationFormat>On-screen Show (4:3)</PresentationFormat>
  <Paragraphs>298</Paragraphs>
  <Slides>42</Slides>
  <Notes>5</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Opulent</vt:lpstr>
      <vt:lpstr>How Common Systemic Diseases Affect the  Neurological Condition</vt:lpstr>
      <vt:lpstr>Table of Contents</vt:lpstr>
      <vt:lpstr>Introduction</vt:lpstr>
      <vt:lpstr>Peripheral Nervous System</vt:lpstr>
      <vt:lpstr>Central Nervous System</vt:lpstr>
      <vt:lpstr>Introduction</vt:lpstr>
      <vt:lpstr>When Medical conditions are systemic, they affect all organs in the body.  </vt:lpstr>
      <vt:lpstr>An older woman is having a difficult time with her sense of taste, she says “I can not taste like I used to.” Is this woman experiencing a problem with her PNS or CNS, or both?</vt:lpstr>
      <vt:lpstr>Slide 9</vt:lpstr>
      <vt:lpstr>Diabetes Mellitus</vt:lpstr>
      <vt:lpstr>Diabetes Mellitus</vt:lpstr>
      <vt:lpstr>Diabetes Mellitus</vt:lpstr>
      <vt:lpstr>Diabetes Mellitus</vt:lpstr>
      <vt:lpstr>Diabetes Mellitus</vt:lpstr>
      <vt:lpstr>Can you remember the proinflammatory Cytokines that will be increased in the blood with Diabetes Mellitus? </vt:lpstr>
      <vt:lpstr>Diabetes Mellitus</vt:lpstr>
      <vt:lpstr>Diabetes Mellitus</vt:lpstr>
      <vt:lpstr>Diabetes Mellitus</vt:lpstr>
      <vt:lpstr>Diabetes Mellitus: Neuropathy</vt:lpstr>
      <vt:lpstr>A man comes in to the free clinic with the symptoms listed below. Can you identify the signs of Neuropathy?</vt:lpstr>
      <vt:lpstr>Accelerated Free radical production ultimately results in…</vt:lpstr>
      <vt:lpstr>And now to Renal… </vt:lpstr>
      <vt:lpstr>Renal Disorders</vt:lpstr>
      <vt:lpstr>Renal Disorders</vt:lpstr>
      <vt:lpstr>Renal Disorders:  Uremic Encephalopathy Hypothesis </vt:lpstr>
      <vt:lpstr>Case Study: Your grandpa has been very drowsy, slow to answer simple questions, and can not concentrate.  You drive him to the doctor. Labs are drawn and you return the next day for the results. His GFR is 40% and his creatinine Clearance is 14 ml/min. Are his results within Normal Limits? </vt:lpstr>
      <vt:lpstr>Case Study: After hearing the results, you suspect Uremic Encephalopathy. What is the best treatment for this type of disease?</vt:lpstr>
      <vt:lpstr>In the pathology process of Uremic Encephalopathy, what is the initial result from renal impairment leading to uremic encephalopathy? </vt:lpstr>
      <vt:lpstr>Renal Disorders: Genetically acquired diseases affecting both renal and Nervous System</vt:lpstr>
      <vt:lpstr> Case Study #1 One of your patients is a 65 year old woman named Sally.  she weights 220 pounds, she does not exercise because of a “bad hip” and her blood sugar is 235 and her CRP is elevated upon admission. She has been concerned about constant foot pain  and vision loss. What of these symptoms makes you suspect Diabetic Neuropathy?  </vt:lpstr>
      <vt:lpstr>Case Study #2 Sally has many questions and asks what is the main cause of diabetic neuropathy and what is the best way to treat it??   </vt:lpstr>
      <vt:lpstr>Case Study #3 Bob is a patient hospitalized for cardiac issues. His labs are drawn and you’re  surprised and suspect a decrease in renal function. What lab results would make you think this??  </vt:lpstr>
      <vt:lpstr>  Case Study #4 you have a patient who’s parents both have Von Hippel- Lindau disease. Which of the following key points would you teach this patient??  </vt:lpstr>
      <vt:lpstr>Slide 34</vt:lpstr>
      <vt:lpstr>Referances</vt:lpstr>
      <vt:lpstr>Nice work!</vt:lpstr>
      <vt:lpstr>Perfect!</vt:lpstr>
      <vt:lpstr>You got it! </vt:lpstr>
      <vt:lpstr>Try again. </vt:lpstr>
      <vt:lpstr>Great Job!</vt:lpstr>
      <vt:lpstr>Correct!</vt:lpstr>
      <vt:lpstr>Correct!</vt:lpstr>
    </vt:vector>
  </TitlesOfParts>
  <Company>Alverno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Common Systemic Diseases effect the  Neurological Condition</dc:title>
  <dc:creator>XP Admin</dc:creator>
  <cp:lastModifiedBy>Pat Bowne</cp:lastModifiedBy>
  <cp:revision>83</cp:revision>
  <dcterms:created xsi:type="dcterms:W3CDTF">2010-05-01T18:08:07Z</dcterms:created>
  <dcterms:modified xsi:type="dcterms:W3CDTF">2010-07-12T14:46:34Z</dcterms:modified>
</cp:coreProperties>
</file>